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48"/>
  </p:notesMasterIdLst>
  <p:sldIdLst>
    <p:sldId id="257" r:id="rId2"/>
    <p:sldId id="369" r:id="rId3"/>
    <p:sldId id="370" r:id="rId4"/>
    <p:sldId id="377" r:id="rId5"/>
    <p:sldId id="373" r:id="rId6"/>
    <p:sldId id="379" r:id="rId7"/>
    <p:sldId id="374" r:id="rId8"/>
    <p:sldId id="375" r:id="rId9"/>
    <p:sldId id="376" r:id="rId10"/>
    <p:sldId id="380" r:id="rId11"/>
    <p:sldId id="386" r:id="rId12"/>
    <p:sldId id="387" r:id="rId13"/>
    <p:sldId id="393" r:id="rId14"/>
    <p:sldId id="391" r:id="rId15"/>
    <p:sldId id="392" r:id="rId16"/>
    <p:sldId id="388" r:id="rId17"/>
    <p:sldId id="385" r:id="rId18"/>
    <p:sldId id="372" r:id="rId19"/>
    <p:sldId id="395" r:id="rId20"/>
    <p:sldId id="396" r:id="rId21"/>
    <p:sldId id="397" r:id="rId22"/>
    <p:sldId id="423" r:id="rId23"/>
    <p:sldId id="424" r:id="rId24"/>
    <p:sldId id="425" r:id="rId25"/>
    <p:sldId id="426" r:id="rId26"/>
    <p:sldId id="427" r:id="rId27"/>
    <p:sldId id="398" r:id="rId28"/>
    <p:sldId id="419" r:id="rId29"/>
    <p:sldId id="417" r:id="rId30"/>
    <p:sldId id="418" r:id="rId31"/>
    <p:sldId id="399" r:id="rId32"/>
    <p:sldId id="400" r:id="rId33"/>
    <p:sldId id="402" r:id="rId34"/>
    <p:sldId id="406" r:id="rId35"/>
    <p:sldId id="404" r:id="rId36"/>
    <p:sldId id="405" r:id="rId37"/>
    <p:sldId id="408" r:id="rId38"/>
    <p:sldId id="407" r:id="rId39"/>
    <p:sldId id="422" r:id="rId40"/>
    <p:sldId id="416" r:id="rId41"/>
    <p:sldId id="413" r:id="rId42"/>
    <p:sldId id="414" r:id="rId43"/>
    <p:sldId id="421" r:id="rId44"/>
    <p:sldId id="394" r:id="rId45"/>
    <p:sldId id="368" r:id="rId46"/>
    <p:sldId id="325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ADE2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2755" autoAdjust="0"/>
  </p:normalViewPr>
  <p:slideViewPr>
    <p:cSldViewPr snapToGrid="0">
      <p:cViewPr varScale="1">
        <p:scale>
          <a:sx n="79" d="100"/>
          <a:sy n="79" d="100"/>
        </p:scale>
        <p:origin x="56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Chart%20in%20Microsoft%20PowerPoint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467482653777192"/>
          <c:y val="6.0409945012679975E-2"/>
          <c:w val="0.54595712169642163"/>
          <c:h val="0.89226032405280742"/>
        </c:manualLayout>
      </c:layout>
      <c:pieChart>
        <c:varyColors val="1"/>
        <c:ser>
          <c:idx val="0"/>
          <c:order val="0"/>
          <c:dPt>
            <c:idx val="0"/>
            <c:bubble3D val="0"/>
            <c:explosion val="8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1"/>
            <c:bubble3D val="0"/>
            <c:explosion val="5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2"/>
            <c:bubble3D val="0"/>
            <c:explosion val="7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3"/>
            <c:bubble3D val="0"/>
            <c:explosion val="7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4"/>
            <c:bubble3D val="0"/>
            <c:explosion val="7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6350" cap="flat" cmpd="sng" algn="ctr">
                  <a:solidFill>
                    <a:schemeClr val="tx1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'[Chart in Microsoft PowerPoint]Sheet1'!$A$2:$A$6</c:f>
              <c:strCache>
                <c:ptCount val="5"/>
                <c:pt idx="0">
                  <c:v>&lt;1 week</c:v>
                </c:pt>
                <c:pt idx="1">
                  <c:v>1-2 weeks</c:v>
                </c:pt>
                <c:pt idx="2">
                  <c:v>2-4 weeks</c:v>
                </c:pt>
                <c:pt idx="3">
                  <c:v>1-2 months</c:v>
                </c:pt>
                <c:pt idx="4">
                  <c:v>2+ months</c:v>
                </c:pt>
              </c:strCache>
            </c:strRef>
          </c:cat>
          <c:val>
            <c:numRef>
              <c:f>'[Chart in Microsoft PowerPoint]Sheet1'!$B$2:$B$6</c:f>
              <c:numCache>
                <c:formatCode>0%</c:formatCode>
                <c:ptCount val="5"/>
                <c:pt idx="0">
                  <c:v>0.26</c:v>
                </c:pt>
                <c:pt idx="1">
                  <c:v>0.28999999999999998</c:v>
                </c:pt>
                <c:pt idx="2">
                  <c:v>0.27</c:v>
                </c:pt>
                <c:pt idx="3">
                  <c:v>0.12</c:v>
                </c:pt>
                <c:pt idx="4">
                  <c:v>0.06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rgbClr val="5F5F5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31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3">
      <cs:styleClr val="auto"/>
    </cs:fillRef>
    <cs:effectRef idx="3">
      <a:schemeClr val="dk1"/>
    </cs:effectRef>
    <cs:fontRef idx="minor">
      <a:schemeClr val="tx1"/>
    </cs:fontRef>
  </cs:dataPoint>
  <cs:dataPoint3D>
    <cs:lnRef idx="0"/>
    <cs:fillRef idx="1">
      <cs:styleClr val="auto"/>
    </cs:fillRef>
    <cs:effectRef idx="3">
      <a:schemeClr val="dk1"/>
    </cs:effectRef>
    <cs:fontRef idx="minor">
      <a:schemeClr val="tx1"/>
    </cs:fontRef>
  </cs:dataPoint3D>
  <cs:dataPointLine>
    <cs:lnRef idx="1">
      <cs:styleClr val="auto"/>
    </cs:lnRef>
    <cs:lineWidthScale>7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3">
      <cs:styleClr val="auto"/>
    </cs:fillRef>
    <cs:effectRef idx="3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0"/>
    <cs:fillRef idx="3" mods="ignoreCSTransforms">
      <cs:styleClr val="0">
        <a:shade val="25000"/>
      </cs:styleClr>
    </cs:fillRef>
    <cs:effectRef idx="3">
      <a:schemeClr val="dk1"/>
    </cs:effectRef>
    <cs:fontRef idx="minor">
      <a:schemeClr val="tx1"/>
    </cs:fontRef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0"/>
    <cs:fillRef idx="3" mods="ignoreCSTransforms">
      <cs:styleClr val="0">
        <a:tint val="25000"/>
      </cs:styleClr>
    </cs:fillRef>
    <cs:effectRef idx="3">
      <a:schemeClr val="dk1"/>
    </cs:effectRef>
    <cs:fontRef idx="minor">
      <a:schemeClr val="tx1"/>
    </cs:fontRef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D64AC0-9ABF-4847-A5C8-DFB88D1DB39B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39677A9B-9610-42F8-9449-343A997CC449}">
      <dgm:prSet phldrT="[Text]"/>
      <dgm:spPr/>
      <dgm:t>
        <a:bodyPr/>
        <a:lstStyle/>
        <a:p>
          <a:r>
            <a:rPr lang="en-US" dirty="0" smtClean="0"/>
            <a:t>Assess</a:t>
          </a:r>
          <a:endParaRPr lang="en-US" dirty="0"/>
        </a:p>
      </dgm:t>
    </dgm:pt>
    <dgm:pt modelId="{5C9F5DB4-DE0A-4A36-AB28-5AC5CEDDCFB2}" type="parTrans" cxnId="{1402B84A-AD19-4238-A472-5E1875B3C0B5}">
      <dgm:prSet/>
      <dgm:spPr/>
      <dgm:t>
        <a:bodyPr/>
        <a:lstStyle/>
        <a:p>
          <a:endParaRPr lang="en-US"/>
        </a:p>
      </dgm:t>
    </dgm:pt>
    <dgm:pt modelId="{88228FAE-86F3-4272-ADA4-DB9C701F2764}" type="sibTrans" cxnId="{1402B84A-AD19-4238-A472-5E1875B3C0B5}">
      <dgm:prSet/>
      <dgm:spPr/>
      <dgm:t>
        <a:bodyPr/>
        <a:lstStyle/>
        <a:p>
          <a:endParaRPr lang="en-US"/>
        </a:p>
      </dgm:t>
    </dgm:pt>
    <dgm:pt modelId="{8C9B1BF7-945D-4F3C-A997-514CA306AC34}">
      <dgm:prSet phldrT="[Text]"/>
      <dgm:spPr/>
      <dgm:t>
        <a:bodyPr/>
        <a:lstStyle/>
        <a:p>
          <a:r>
            <a:rPr lang="en-US" dirty="0" smtClean="0"/>
            <a:t>Remediate</a:t>
          </a:r>
          <a:endParaRPr lang="en-US" dirty="0"/>
        </a:p>
      </dgm:t>
    </dgm:pt>
    <dgm:pt modelId="{B4F2FF4B-FB61-4AC6-95EC-5075AF17AD9A}" type="parTrans" cxnId="{58194BD4-9075-4DBD-80CC-F2520807845F}">
      <dgm:prSet/>
      <dgm:spPr/>
      <dgm:t>
        <a:bodyPr/>
        <a:lstStyle/>
        <a:p>
          <a:endParaRPr lang="en-US"/>
        </a:p>
      </dgm:t>
    </dgm:pt>
    <dgm:pt modelId="{D1C848A0-A4AC-476C-9B52-EA383217FE63}" type="sibTrans" cxnId="{58194BD4-9075-4DBD-80CC-F2520807845F}">
      <dgm:prSet/>
      <dgm:spPr/>
      <dgm:t>
        <a:bodyPr/>
        <a:lstStyle/>
        <a:p>
          <a:endParaRPr lang="en-US"/>
        </a:p>
      </dgm:t>
    </dgm:pt>
    <dgm:pt modelId="{658B0105-B184-42DB-9D0D-FCE30D6A017F}">
      <dgm:prSet phldrT="[Text]"/>
      <dgm:spPr/>
      <dgm:t>
        <a:bodyPr/>
        <a:lstStyle/>
        <a:p>
          <a:r>
            <a:rPr lang="en-US" dirty="0" smtClean="0"/>
            <a:t>Report</a:t>
          </a:r>
          <a:endParaRPr lang="en-US" dirty="0"/>
        </a:p>
      </dgm:t>
    </dgm:pt>
    <dgm:pt modelId="{4A6C5266-834D-4BE6-81FB-750EC2462270}" type="parTrans" cxnId="{7C8F0CF4-79D8-48EB-B039-A4B24FB9A1B9}">
      <dgm:prSet/>
      <dgm:spPr/>
      <dgm:t>
        <a:bodyPr/>
        <a:lstStyle/>
        <a:p>
          <a:endParaRPr lang="en-US"/>
        </a:p>
      </dgm:t>
    </dgm:pt>
    <dgm:pt modelId="{076353C3-8140-4A71-AE41-E03B289EAFC8}" type="sibTrans" cxnId="{7C8F0CF4-79D8-48EB-B039-A4B24FB9A1B9}">
      <dgm:prSet/>
      <dgm:spPr/>
      <dgm:t>
        <a:bodyPr/>
        <a:lstStyle/>
        <a:p>
          <a:endParaRPr lang="en-US"/>
        </a:p>
      </dgm:t>
    </dgm:pt>
    <dgm:pt modelId="{B1EFF824-0D9B-4C04-A7BA-DC8BE2E9FF36}" type="pres">
      <dgm:prSet presAssocID="{86D64AC0-9ABF-4847-A5C8-DFB88D1DB39B}" presName="compositeShape" presStyleCnt="0">
        <dgm:presLayoutVars>
          <dgm:chMax val="7"/>
          <dgm:dir/>
          <dgm:resizeHandles val="exact"/>
        </dgm:presLayoutVars>
      </dgm:prSet>
      <dgm:spPr/>
    </dgm:pt>
    <dgm:pt modelId="{38E7C046-3B08-42A8-8783-95D21CCF990A}" type="pres">
      <dgm:prSet presAssocID="{86D64AC0-9ABF-4847-A5C8-DFB88D1DB39B}" presName="wedge1" presStyleLbl="node1" presStyleIdx="0" presStyleCnt="3"/>
      <dgm:spPr/>
      <dgm:t>
        <a:bodyPr/>
        <a:lstStyle/>
        <a:p>
          <a:endParaRPr lang="en-US"/>
        </a:p>
      </dgm:t>
    </dgm:pt>
    <dgm:pt modelId="{D0E26DF5-317D-4CFB-9D25-9F8735320983}" type="pres">
      <dgm:prSet presAssocID="{86D64AC0-9ABF-4847-A5C8-DFB88D1DB39B}" presName="dummy1a" presStyleCnt="0"/>
      <dgm:spPr/>
    </dgm:pt>
    <dgm:pt modelId="{6C80C9D8-2A49-49AE-A2E8-C71E03E995FD}" type="pres">
      <dgm:prSet presAssocID="{86D64AC0-9ABF-4847-A5C8-DFB88D1DB39B}" presName="dummy1b" presStyleCnt="0"/>
      <dgm:spPr/>
    </dgm:pt>
    <dgm:pt modelId="{D4377136-F85D-48A4-802A-DA0C41AF82C4}" type="pres">
      <dgm:prSet presAssocID="{86D64AC0-9ABF-4847-A5C8-DFB88D1DB39B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4EAAD6-A3DC-49BC-9FCE-C091CA6EA14B}" type="pres">
      <dgm:prSet presAssocID="{86D64AC0-9ABF-4847-A5C8-DFB88D1DB39B}" presName="wedge2" presStyleLbl="node1" presStyleIdx="1" presStyleCnt="3"/>
      <dgm:spPr/>
      <dgm:t>
        <a:bodyPr/>
        <a:lstStyle/>
        <a:p>
          <a:endParaRPr lang="en-US"/>
        </a:p>
      </dgm:t>
    </dgm:pt>
    <dgm:pt modelId="{6053CA5E-93BE-4C89-A65E-88C9E7245500}" type="pres">
      <dgm:prSet presAssocID="{86D64AC0-9ABF-4847-A5C8-DFB88D1DB39B}" presName="dummy2a" presStyleCnt="0"/>
      <dgm:spPr/>
    </dgm:pt>
    <dgm:pt modelId="{78DB0047-E8BF-4F5F-86D9-82694741B802}" type="pres">
      <dgm:prSet presAssocID="{86D64AC0-9ABF-4847-A5C8-DFB88D1DB39B}" presName="dummy2b" presStyleCnt="0"/>
      <dgm:spPr/>
    </dgm:pt>
    <dgm:pt modelId="{B20C539B-320E-49B2-BF56-7F9E5C234330}" type="pres">
      <dgm:prSet presAssocID="{86D64AC0-9ABF-4847-A5C8-DFB88D1DB39B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54289B-C99A-4D8E-975A-1B72DB698414}" type="pres">
      <dgm:prSet presAssocID="{86D64AC0-9ABF-4847-A5C8-DFB88D1DB39B}" presName="wedge3" presStyleLbl="node1" presStyleIdx="2" presStyleCnt="3"/>
      <dgm:spPr/>
      <dgm:t>
        <a:bodyPr/>
        <a:lstStyle/>
        <a:p>
          <a:endParaRPr lang="en-US"/>
        </a:p>
      </dgm:t>
    </dgm:pt>
    <dgm:pt modelId="{34387A7C-7A1C-4A15-8AD4-102AF27108C8}" type="pres">
      <dgm:prSet presAssocID="{86D64AC0-9ABF-4847-A5C8-DFB88D1DB39B}" presName="dummy3a" presStyleCnt="0"/>
      <dgm:spPr/>
    </dgm:pt>
    <dgm:pt modelId="{51F6CFC2-EF0F-4CAC-B243-3C20593653E3}" type="pres">
      <dgm:prSet presAssocID="{86D64AC0-9ABF-4847-A5C8-DFB88D1DB39B}" presName="dummy3b" presStyleCnt="0"/>
      <dgm:spPr/>
    </dgm:pt>
    <dgm:pt modelId="{74D5C06B-857D-49EA-9342-272B76833CC8}" type="pres">
      <dgm:prSet presAssocID="{86D64AC0-9ABF-4847-A5C8-DFB88D1DB39B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17CC4A-418F-40AC-95BF-61CEC59FA41B}" type="pres">
      <dgm:prSet presAssocID="{88228FAE-86F3-4272-ADA4-DB9C701F2764}" presName="arrowWedge1" presStyleLbl="fgSibTrans2D1" presStyleIdx="0" presStyleCnt="3"/>
      <dgm:spPr/>
    </dgm:pt>
    <dgm:pt modelId="{03166E76-F00E-4EF7-9176-E09FA931E8DC}" type="pres">
      <dgm:prSet presAssocID="{D1C848A0-A4AC-476C-9B52-EA383217FE63}" presName="arrowWedge2" presStyleLbl="fgSibTrans2D1" presStyleIdx="1" presStyleCnt="3"/>
      <dgm:spPr/>
    </dgm:pt>
    <dgm:pt modelId="{392CF11F-1956-4330-92C6-61D0825878FA}" type="pres">
      <dgm:prSet presAssocID="{076353C3-8140-4A71-AE41-E03B289EAFC8}" presName="arrowWedge3" presStyleLbl="fgSibTrans2D1" presStyleIdx="2" presStyleCnt="3"/>
      <dgm:spPr/>
    </dgm:pt>
  </dgm:ptLst>
  <dgm:cxnLst>
    <dgm:cxn modelId="{7C8F0CF4-79D8-48EB-B039-A4B24FB9A1B9}" srcId="{86D64AC0-9ABF-4847-A5C8-DFB88D1DB39B}" destId="{658B0105-B184-42DB-9D0D-FCE30D6A017F}" srcOrd="2" destOrd="0" parTransId="{4A6C5266-834D-4BE6-81FB-750EC2462270}" sibTransId="{076353C3-8140-4A71-AE41-E03B289EAFC8}"/>
    <dgm:cxn modelId="{50E8C5CC-1C88-45FA-B938-986606EC5D0E}" type="presOf" srcId="{658B0105-B184-42DB-9D0D-FCE30D6A017F}" destId="{74D5C06B-857D-49EA-9342-272B76833CC8}" srcOrd="1" destOrd="0" presId="urn:microsoft.com/office/officeart/2005/8/layout/cycle8"/>
    <dgm:cxn modelId="{1A6BF0F7-839F-4DD9-AC50-B8408BE1BA5E}" type="presOf" srcId="{658B0105-B184-42DB-9D0D-FCE30D6A017F}" destId="{0D54289B-C99A-4D8E-975A-1B72DB698414}" srcOrd="0" destOrd="0" presId="urn:microsoft.com/office/officeart/2005/8/layout/cycle8"/>
    <dgm:cxn modelId="{D9CCAEA8-B01C-49B4-BD7B-5FC00E063BE3}" type="presOf" srcId="{39677A9B-9610-42F8-9449-343A997CC449}" destId="{D4377136-F85D-48A4-802A-DA0C41AF82C4}" srcOrd="1" destOrd="0" presId="urn:microsoft.com/office/officeart/2005/8/layout/cycle8"/>
    <dgm:cxn modelId="{1402B84A-AD19-4238-A472-5E1875B3C0B5}" srcId="{86D64AC0-9ABF-4847-A5C8-DFB88D1DB39B}" destId="{39677A9B-9610-42F8-9449-343A997CC449}" srcOrd="0" destOrd="0" parTransId="{5C9F5DB4-DE0A-4A36-AB28-5AC5CEDDCFB2}" sibTransId="{88228FAE-86F3-4272-ADA4-DB9C701F2764}"/>
    <dgm:cxn modelId="{5B69F76F-AED9-442D-AC04-FBBB52B4E05C}" type="presOf" srcId="{8C9B1BF7-945D-4F3C-A997-514CA306AC34}" destId="{B20C539B-320E-49B2-BF56-7F9E5C234330}" srcOrd="1" destOrd="0" presId="urn:microsoft.com/office/officeart/2005/8/layout/cycle8"/>
    <dgm:cxn modelId="{7E75193E-AD1D-4319-B11C-A841DB8BED39}" type="presOf" srcId="{8C9B1BF7-945D-4F3C-A997-514CA306AC34}" destId="{C04EAAD6-A3DC-49BC-9FCE-C091CA6EA14B}" srcOrd="0" destOrd="0" presId="urn:microsoft.com/office/officeart/2005/8/layout/cycle8"/>
    <dgm:cxn modelId="{58194BD4-9075-4DBD-80CC-F2520807845F}" srcId="{86D64AC0-9ABF-4847-A5C8-DFB88D1DB39B}" destId="{8C9B1BF7-945D-4F3C-A997-514CA306AC34}" srcOrd="1" destOrd="0" parTransId="{B4F2FF4B-FB61-4AC6-95EC-5075AF17AD9A}" sibTransId="{D1C848A0-A4AC-476C-9B52-EA383217FE63}"/>
    <dgm:cxn modelId="{EAAF84ED-1DC9-4AAB-92FC-6E28932AD929}" type="presOf" srcId="{86D64AC0-9ABF-4847-A5C8-DFB88D1DB39B}" destId="{B1EFF824-0D9B-4C04-A7BA-DC8BE2E9FF36}" srcOrd="0" destOrd="0" presId="urn:microsoft.com/office/officeart/2005/8/layout/cycle8"/>
    <dgm:cxn modelId="{4CE87DE9-005B-438F-994F-632280A1A556}" type="presOf" srcId="{39677A9B-9610-42F8-9449-343A997CC449}" destId="{38E7C046-3B08-42A8-8783-95D21CCF990A}" srcOrd="0" destOrd="0" presId="urn:microsoft.com/office/officeart/2005/8/layout/cycle8"/>
    <dgm:cxn modelId="{7E3AA41D-CF6D-47FD-A650-00BFD24FBD7E}" type="presParOf" srcId="{B1EFF824-0D9B-4C04-A7BA-DC8BE2E9FF36}" destId="{38E7C046-3B08-42A8-8783-95D21CCF990A}" srcOrd="0" destOrd="0" presId="urn:microsoft.com/office/officeart/2005/8/layout/cycle8"/>
    <dgm:cxn modelId="{B908BD88-BF83-4638-82FA-3C1FB802AA68}" type="presParOf" srcId="{B1EFF824-0D9B-4C04-A7BA-DC8BE2E9FF36}" destId="{D0E26DF5-317D-4CFB-9D25-9F8735320983}" srcOrd="1" destOrd="0" presId="urn:microsoft.com/office/officeart/2005/8/layout/cycle8"/>
    <dgm:cxn modelId="{E216F305-A0E0-4FFC-8184-7BCF61B0E13C}" type="presParOf" srcId="{B1EFF824-0D9B-4C04-A7BA-DC8BE2E9FF36}" destId="{6C80C9D8-2A49-49AE-A2E8-C71E03E995FD}" srcOrd="2" destOrd="0" presId="urn:microsoft.com/office/officeart/2005/8/layout/cycle8"/>
    <dgm:cxn modelId="{CC982D51-BADC-41AD-95F3-835FB303D6A9}" type="presParOf" srcId="{B1EFF824-0D9B-4C04-A7BA-DC8BE2E9FF36}" destId="{D4377136-F85D-48A4-802A-DA0C41AF82C4}" srcOrd="3" destOrd="0" presId="urn:microsoft.com/office/officeart/2005/8/layout/cycle8"/>
    <dgm:cxn modelId="{A25BDDE2-ECE5-4AEA-ADC8-2D698CDB4BCD}" type="presParOf" srcId="{B1EFF824-0D9B-4C04-A7BA-DC8BE2E9FF36}" destId="{C04EAAD6-A3DC-49BC-9FCE-C091CA6EA14B}" srcOrd="4" destOrd="0" presId="urn:microsoft.com/office/officeart/2005/8/layout/cycle8"/>
    <dgm:cxn modelId="{D4C67D49-F2FE-4C8A-BB91-199BC92BBE63}" type="presParOf" srcId="{B1EFF824-0D9B-4C04-A7BA-DC8BE2E9FF36}" destId="{6053CA5E-93BE-4C89-A65E-88C9E7245500}" srcOrd="5" destOrd="0" presId="urn:microsoft.com/office/officeart/2005/8/layout/cycle8"/>
    <dgm:cxn modelId="{816615A5-F266-4F4A-B2CF-0378001BDBA2}" type="presParOf" srcId="{B1EFF824-0D9B-4C04-A7BA-DC8BE2E9FF36}" destId="{78DB0047-E8BF-4F5F-86D9-82694741B802}" srcOrd="6" destOrd="0" presId="urn:microsoft.com/office/officeart/2005/8/layout/cycle8"/>
    <dgm:cxn modelId="{47F9D873-8BD2-4BAD-90A8-74BACD060DDF}" type="presParOf" srcId="{B1EFF824-0D9B-4C04-A7BA-DC8BE2E9FF36}" destId="{B20C539B-320E-49B2-BF56-7F9E5C234330}" srcOrd="7" destOrd="0" presId="urn:microsoft.com/office/officeart/2005/8/layout/cycle8"/>
    <dgm:cxn modelId="{549D36A6-70A5-433E-8E1B-57C7E6C2372D}" type="presParOf" srcId="{B1EFF824-0D9B-4C04-A7BA-DC8BE2E9FF36}" destId="{0D54289B-C99A-4D8E-975A-1B72DB698414}" srcOrd="8" destOrd="0" presId="urn:microsoft.com/office/officeart/2005/8/layout/cycle8"/>
    <dgm:cxn modelId="{CF8616EF-372E-4CDD-AE03-75CA6F3E08C3}" type="presParOf" srcId="{B1EFF824-0D9B-4C04-A7BA-DC8BE2E9FF36}" destId="{34387A7C-7A1C-4A15-8AD4-102AF27108C8}" srcOrd="9" destOrd="0" presId="urn:microsoft.com/office/officeart/2005/8/layout/cycle8"/>
    <dgm:cxn modelId="{1FF1AEF6-F1EB-428C-8F08-41463B1351FE}" type="presParOf" srcId="{B1EFF824-0D9B-4C04-A7BA-DC8BE2E9FF36}" destId="{51F6CFC2-EF0F-4CAC-B243-3C20593653E3}" srcOrd="10" destOrd="0" presId="urn:microsoft.com/office/officeart/2005/8/layout/cycle8"/>
    <dgm:cxn modelId="{05A60E34-5FC8-4A8B-8883-051ACD9B7C7A}" type="presParOf" srcId="{B1EFF824-0D9B-4C04-A7BA-DC8BE2E9FF36}" destId="{74D5C06B-857D-49EA-9342-272B76833CC8}" srcOrd="11" destOrd="0" presId="urn:microsoft.com/office/officeart/2005/8/layout/cycle8"/>
    <dgm:cxn modelId="{2D4EADD9-49CB-444E-BAA5-F4FB20300A70}" type="presParOf" srcId="{B1EFF824-0D9B-4C04-A7BA-DC8BE2E9FF36}" destId="{CA17CC4A-418F-40AC-95BF-61CEC59FA41B}" srcOrd="12" destOrd="0" presId="urn:microsoft.com/office/officeart/2005/8/layout/cycle8"/>
    <dgm:cxn modelId="{F77CC08E-FF1C-4EAD-B788-107835B3E327}" type="presParOf" srcId="{B1EFF824-0D9B-4C04-A7BA-DC8BE2E9FF36}" destId="{03166E76-F00E-4EF7-9176-E09FA931E8DC}" srcOrd="13" destOrd="0" presId="urn:microsoft.com/office/officeart/2005/8/layout/cycle8"/>
    <dgm:cxn modelId="{56B37484-66D3-445F-9B21-D26D60AC11A8}" type="presParOf" srcId="{B1EFF824-0D9B-4C04-A7BA-DC8BE2E9FF36}" destId="{392CF11F-1956-4330-92C6-61D0825878FA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E7C046-3B08-42A8-8783-95D21CCF990A}">
      <dsp:nvSpPr>
        <dsp:cNvPr id="0" name=""/>
        <dsp:cNvSpPr/>
      </dsp:nvSpPr>
      <dsp:spPr>
        <a:xfrm>
          <a:off x="1881902" y="352213"/>
          <a:ext cx="4551680" cy="4551680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/>
            <a:t>Assess</a:t>
          </a:r>
          <a:endParaRPr lang="en-US" sz="4200" kern="1200" dirty="0"/>
        </a:p>
      </dsp:txBody>
      <dsp:txXfrm>
        <a:off x="4280746" y="1316736"/>
        <a:ext cx="1625600" cy="1354666"/>
      </dsp:txXfrm>
    </dsp:sp>
    <dsp:sp modelId="{C04EAAD6-A3DC-49BC-9FCE-C091CA6EA14B}">
      <dsp:nvSpPr>
        <dsp:cNvPr id="0" name=""/>
        <dsp:cNvSpPr/>
      </dsp:nvSpPr>
      <dsp:spPr>
        <a:xfrm>
          <a:off x="1788159" y="514773"/>
          <a:ext cx="4551680" cy="4551680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/>
            <a:t>Remediate</a:t>
          </a:r>
          <a:endParaRPr lang="en-US" sz="4200" kern="1200" dirty="0"/>
        </a:p>
      </dsp:txBody>
      <dsp:txXfrm>
        <a:off x="2871893" y="3467946"/>
        <a:ext cx="2438400" cy="1192106"/>
      </dsp:txXfrm>
    </dsp:sp>
    <dsp:sp modelId="{0D54289B-C99A-4D8E-975A-1B72DB698414}">
      <dsp:nvSpPr>
        <dsp:cNvPr id="0" name=""/>
        <dsp:cNvSpPr/>
      </dsp:nvSpPr>
      <dsp:spPr>
        <a:xfrm>
          <a:off x="1694416" y="352213"/>
          <a:ext cx="4551680" cy="4551680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/>
            <a:t>Report</a:t>
          </a:r>
          <a:endParaRPr lang="en-US" sz="4200" kern="1200" dirty="0"/>
        </a:p>
      </dsp:txBody>
      <dsp:txXfrm>
        <a:off x="2221653" y="1316736"/>
        <a:ext cx="1625600" cy="1354666"/>
      </dsp:txXfrm>
    </dsp:sp>
    <dsp:sp modelId="{CA17CC4A-418F-40AC-95BF-61CEC59FA41B}">
      <dsp:nvSpPr>
        <dsp:cNvPr id="0" name=""/>
        <dsp:cNvSpPr/>
      </dsp:nvSpPr>
      <dsp:spPr>
        <a:xfrm>
          <a:off x="1600507" y="70442"/>
          <a:ext cx="5115221" cy="5115221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166E76-F00E-4EF7-9176-E09FA931E8DC}">
      <dsp:nvSpPr>
        <dsp:cNvPr id="0" name=""/>
        <dsp:cNvSpPr/>
      </dsp:nvSpPr>
      <dsp:spPr>
        <a:xfrm>
          <a:off x="1506389" y="232714"/>
          <a:ext cx="5115221" cy="5115221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2CF11F-1956-4330-92C6-61D0825878FA}">
      <dsp:nvSpPr>
        <dsp:cNvPr id="0" name=""/>
        <dsp:cNvSpPr/>
      </dsp:nvSpPr>
      <dsp:spPr>
        <a:xfrm>
          <a:off x="1412270" y="70442"/>
          <a:ext cx="5115221" cy="5115221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8C0C4B-9D04-42F2-AEB2-85F3A037B219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61973B-2CD7-4B23-A2B2-3F20670AE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930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1973B-2CD7-4B23-A2B2-3F20670AEB4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2496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1C84E-4ADF-4176-8717-2BB3B3529D7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4311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1C84E-4ADF-4176-8717-2BB3B3529D7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3652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1C84E-4ADF-4176-8717-2BB3B3529D7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7303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1C84E-4ADF-4176-8717-2BB3B3529D7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0816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1C84E-4ADF-4176-8717-2BB3B3529D7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6289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1C84E-4ADF-4176-8717-2BB3B3529D7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0925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[Click OK]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1C84E-4ADF-4176-8717-2BB3B3529D7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6247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1C84E-4ADF-4176-8717-2BB3B3529D7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910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1C84E-4ADF-4176-8717-2BB3B3529D7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0212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1C84E-4ADF-4176-8717-2BB3B3529D7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450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1973B-2CD7-4B23-A2B2-3F20670AEB4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7994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1C84E-4ADF-4176-8717-2BB3B3529D7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5277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1C84E-4ADF-4176-8717-2BB3B3529D7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54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1C84E-4ADF-4176-8717-2BB3B3529D78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7042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1C84E-4ADF-4176-8717-2BB3B3529D78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665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1C84E-4ADF-4176-8717-2BB3B3529D78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1285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1C84E-4ADF-4176-8717-2BB3B3529D78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55361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1C84E-4ADF-4176-8717-2BB3B3529D78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98428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1C84E-4ADF-4176-8717-2BB3B3529D78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1591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1C84E-4ADF-4176-8717-2BB3B3529D78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40146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1C84E-4ADF-4176-8717-2BB3B3529D78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0250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1973B-2CD7-4B23-A2B2-3F20670AEB4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620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1973B-2CD7-4B23-A2B2-3F20670AEB4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444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AlgoSec </a:t>
            </a:r>
            <a:r>
              <a:rPr lang="en-US" sz="1200" b="1" dirty="0" smtClean="0"/>
              <a:t>simplifies</a:t>
            </a:r>
            <a:r>
              <a:rPr lang="en-US" sz="1200" dirty="0" smtClean="0"/>
              <a:t>, </a:t>
            </a:r>
            <a:r>
              <a:rPr lang="en-US" sz="1200" b="1" dirty="0" smtClean="0"/>
              <a:t>automates</a:t>
            </a:r>
            <a:r>
              <a:rPr lang="en-US" sz="1200" dirty="0" smtClean="0"/>
              <a:t> and </a:t>
            </a:r>
            <a:r>
              <a:rPr lang="en-US" sz="1200" b="1" dirty="0" smtClean="0"/>
              <a:t>orchestrates</a:t>
            </a:r>
            <a:r>
              <a:rPr lang="en-US" sz="1200" dirty="0" smtClean="0"/>
              <a:t> security policy management to enable you to  </a:t>
            </a:r>
          </a:p>
          <a:p>
            <a:r>
              <a:rPr lang="en-US" dirty="0" smtClean="0"/>
              <a:t>We believe the only solution lies in – </a:t>
            </a:r>
          </a:p>
          <a:p>
            <a:r>
              <a:rPr lang="en-US" b="1" dirty="0" smtClean="0"/>
              <a:t>Simplifying</a:t>
            </a:r>
            <a:r>
              <a:rPr lang="en-US" baseline="0" dirty="0" smtClean="0"/>
              <a:t> complexity so that lesser skilled engineers can carry out more tasks</a:t>
            </a:r>
          </a:p>
          <a:p>
            <a:r>
              <a:rPr lang="en-US" b="1" baseline="0" dirty="0" smtClean="0"/>
              <a:t>Automating</a:t>
            </a:r>
            <a:r>
              <a:rPr lang="en-US" baseline="0" dirty="0" smtClean="0"/>
              <a:t> tasks as much as you can to free up time</a:t>
            </a:r>
          </a:p>
          <a:p>
            <a:r>
              <a:rPr lang="en-US" b="1" baseline="0" dirty="0" smtClean="0"/>
              <a:t>Orchestrating</a:t>
            </a:r>
            <a:r>
              <a:rPr lang="en-US" baseline="0" dirty="0" smtClean="0"/>
              <a:t> security across the different teams (security, networking etc.) and also heterogeneous environments with multiple vendors and technologies (cloud, SDN, on-premise etc.)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1C84E-4ADF-4176-8717-2BB3B3529D7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1845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1C84E-4ADF-4176-8717-2BB3B3529D7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9485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1C84E-4ADF-4176-8717-2BB3B3529D7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8947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1973B-2CD7-4B23-A2B2-3F20670AEB4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2781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1C84E-4ADF-4176-8717-2BB3B3529D7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49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s://www.facebook.com/AlgoSec" TargetMode="External"/><Relationship Id="rId7" Type="http://schemas.openxmlformats.org/officeDocument/2006/relationships/hyperlink" Target="https://www.youtube.com/user/AlgoSec" TargetMode="Externa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4.png"/><Relationship Id="rId5" Type="http://schemas.openxmlformats.org/officeDocument/2006/relationships/hyperlink" Target="https://www.linkedin.com/company/algosec" TargetMode="External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hyperlink" Target="https://twitter.com/AlgoSec" TargetMode="Externa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" y="532722"/>
            <a:ext cx="12187123" cy="47934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60" y="5875852"/>
            <a:ext cx="2560261" cy="472482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695325" y="1429462"/>
            <a:ext cx="5394579" cy="1313738"/>
          </a:xfrm>
          <a:prstGeom prst="rect">
            <a:avLst/>
          </a:prstGeom>
        </p:spPr>
        <p:txBody>
          <a:bodyPr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1"/>
          </p:nvPr>
        </p:nvSpPr>
        <p:spPr>
          <a:xfrm>
            <a:off x="695325" y="3056053"/>
            <a:ext cx="3933825" cy="47360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3410" y="5776586"/>
            <a:ext cx="1677533" cy="671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31058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52">
          <p15:clr>
            <a:srgbClr val="FBAE40"/>
          </p15:clr>
        </p15:guide>
        <p15:guide id="2" orient="horz" pos="22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9"/>
          <p:cNvSpPr>
            <a:spLocks noGrp="1"/>
          </p:cNvSpPr>
          <p:nvPr>
            <p:ph type="dt" sz="half" idx="10"/>
          </p:nvPr>
        </p:nvSpPr>
        <p:spPr>
          <a:xfrm>
            <a:off x="706225" y="6356350"/>
            <a:ext cx="2743200" cy="20531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chemeClr val="tx2"/>
                </a:solidFill>
              </a:defRPr>
            </a:lvl1pPr>
          </a:lstStyle>
          <a:p>
            <a:fld id="{6DAFE327-F4F1-4F9F-97FE-9D1DB9BE1635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707813" y="1794124"/>
            <a:ext cx="3379787" cy="421747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</a:defRPr>
            </a:lvl1pPr>
            <a:lvl2pPr marL="742950" indent="-285750">
              <a:buClr>
                <a:schemeClr val="bg2"/>
              </a:buClr>
              <a:buFont typeface="Arial" panose="020B0604020202020204" pitchFamily="34" charset="0"/>
              <a:buChar char="•"/>
              <a:defRPr sz="1400">
                <a:solidFill>
                  <a:schemeClr val="tx2"/>
                </a:solidFill>
              </a:defRPr>
            </a:lvl2pPr>
            <a:lvl3pPr marL="10858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2"/>
                </a:solidFill>
              </a:defRPr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2"/>
          </p:nvPr>
        </p:nvSpPr>
        <p:spPr>
          <a:xfrm>
            <a:off x="706225" y="1273952"/>
            <a:ext cx="3380853" cy="36249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3"/>
          </p:nvPr>
        </p:nvSpPr>
        <p:spPr>
          <a:xfrm>
            <a:off x="4279688" y="1794124"/>
            <a:ext cx="3379787" cy="421747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</a:defRPr>
            </a:lvl1pPr>
            <a:lvl2pPr marL="742950" indent="-285750">
              <a:buClr>
                <a:schemeClr val="bg2"/>
              </a:buClr>
              <a:buFont typeface="Arial" panose="020B0604020202020204" pitchFamily="34" charset="0"/>
              <a:buChar char="•"/>
              <a:defRPr sz="1400">
                <a:solidFill>
                  <a:schemeClr val="tx2"/>
                </a:solidFill>
              </a:defRPr>
            </a:lvl2pPr>
            <a:lvl3pPr marL="10858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2"/>
                </a:solidFill>
              </a:defRPr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14"/>
          </p:nvPr>
        </p:nvSpPr>
        <p:spPr>
          <a:xfrm>
            <a:off x="4278100" y="1273952"/>
            <a:ext cx="3380853" cy="36249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15"/>
          </p:nvPr>
        </p:nvSpPr>
        <p:spPr>
          <a:xfrm>
            <a:off x="7822988" y="1794124"/>
            <a:ext cx="3379787" cy="421747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</a:defRPr>
            </a:lvl1pPr>
            <a:lvl2pPr marL="742950" indent="-285750">
              <a:buClr>
                <a:schemeClr val="bg2"/>
              </a:buClr>
              <a:buFont typeface="Arial" panose="020B0604020202020204" pitchFamily="34" charset="0"/>
              <a:buChar char="•"/>
              <a:defRPr sz="1400">
                <a:solidFill>
                  <a:schemeClr val="tx2"/>
                </a:solidFill>
              </a:defRPr>
            </a:lvl2pPr>
            <a:lvl3pPr marL="10858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2"/>
                </a:solidFill>
              </a:defRPr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6"/>
          </p:nvPr>
        </p:nvSpPr>
        <p:spPr>
          <a:xfrm>
            <a:off x="7821400" y="1273952"/>
            <a:ext cx="3380853" cy="36249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474535"/>
            <a:ext cx="10526504" cy="627891"/>
          </a:xfrm>
          <a:prstGeom prst="rect">
            <a:avLst/>
          </a:prstGeom>
        </p:spPr>
        <p:txBody>
          <a:bodyPr/>
          <a:lstStyle>
            <a:lvl1pPr>
              <a:defRPr sz="4000" b="1" cap="all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12192000" cy="289249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399" y="6239933"/>
            <a:ext cx="1108800" cy="44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132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" y="483813"/>
            <a:ext cx="12184258" cy="4797552"/>
          </a:xfrm>
          <a:prstGeom prst="rect">
            <a:avLst/>
          </a:prstGeom>
        </p:spPr>
      </p:pic>
      <p:pic>
        <p:nvPicPr>
          <p:cNvPr id="3" name="Picture 2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09" y="6174297"/>
            <a:ext cx="385894" cy="385894"/>
          </a:xfrm>
          <a:prstGeom prst="rect">
            <a:avLst/>
          </a:prstGeom>
        </p:spPr>
      </p:pic>
      <p:pic>
        <p:nvPicPr>
          <p:cNvPr id="4" name="Picture 3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758" y="6174297"/>
            <a:ext cx="385894" cy="385894"/>
          </a:xfrm>
          <a:prstGeom prst="rect">
            <a:avLst/>
          </a:prstGeom>
        </p:spPr>
      </p:pic>
      <p:pic>
        <p:nvPicPr>
          <p:cNvPr id="5" name="Picture 4">
            <a:hlinkClick r:id="rId7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256" y="6174297"/>
            <a:ext cx="385894" cy="385894"/>
          </a:xfrm>
          <a:prstGeom prst="rect">
            <a:avLst/>
          </a:prstGeom>
        </p:spPr>
      </p:pic>
      <p:pic>
        <p:nvPicPr>
          <p:cNvPr id="8" name="Picture 7">
            <a:hlinkClick r:id="rId9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007" y="6174297"/>
            <a:ext cx="385894" cy="385894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705509" y="1937893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5207" y="6239933"/>
            <a:ext cx="1108800" cy="44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2968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133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ner-Bulle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334435" y="0"/>
            <a:ext cx="11369885" cy="836712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he-IL" dirty="0"/>
          </a:p>
        </p:txBody>
      </p:sp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334434" y="1124745"/>
            <a:ext cx="11522799" cy="5001419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e-IL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264632" y="6477980"/>
            <a:ext cx="968992" cy="293117"/>
          </a:xfrm>
          <a:prstGeom prst="rect">
            <a:avLst/>
          </a:prstGeom>
          <a:solidFill>
            <a:schemeClr val="bg1"/>
          </a:solidFill>
        </p:spPr>
        <p:txBody>
          <a:bodyPr vert="horz" lIns="36000" tIns="45720" rIns="36000" bIns="45720" rtlCol="1" anchor="ctr"/>
          <a:lstStyle>
            <a:lvl1pPr algn="ctr" rtl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Confidential</a:t>
            </a:r>
            <a:endParaRPr lang="he-I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63716" y="6477000"/>
            <a:ext cx="493845" cy="288032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213BA291-1E6B-4F99-ADE9-76069C0DF5A8}" type="slidenum">
              <a:rPr lang="he-IL" smtClean="0">
                <a:solidFill>
                  <a:prstClr val="white"/>
                </a:solidFill>
              </a:rPr>
              <a:pPr/>
              <a:t>‹#›</a:t>
            </a:fld>
            <a:endParaRPr lang="he-IL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89124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682819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79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497672"/>
            <a:ext cx="12192000" cy="4695112"/>
            <a:chOff x="0" y="497672"/>
            <a:chExt cx="12192000" cy="4695112"/>
          </a:xfrm>
        </p:grpSpPr>
        <p:sp>
          <p:nvSpPr>
            <p:cNvPr id="3" name="Rectangle 2"/>
            <p:cNvSpPr/>
            <p:nvPr userDrawn="1"/>
          </p:nvSpPr>
          <p:spPr>
            <a:xfrm>
              <a:off x="0" y="738231"/>
              <a:ext cx="12192000" cy="445455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5497550" y="497672"/>
              <a:ext cx="6694450" cy="240559"/>
            </a:xfrm>
            <a:prstGeom prst="rect">
              <a:avLst/>
            </a:prstGeom>
            <a:gradFill flip="none" rotWithShape="1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Date Placeholder 9"/>
          <p:cNvSpPr>
            <a:spLocks noGrp="1"/>
          </p:cNvSpPr>
          <p:nvPr>
            <p:ph type="dt" sz="half" idx="10"/>
          </p:nvPr>
        </p:nvSpPr>
        <p:spPr>
          <a:xfrm>
            <a:off x="700496" y="6356350"/>
            <a:ext cx="2743200" cy="20531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chemeClr val="tx2"/>
                </a:solidFill>
              </a:defRPr>
            </a:lvl1pPr>
          </a:lstStyle>
          <a:p>
            <a:fld id="{6DAFE327-F4F1-4F9F-97FE-9D1DB9BE1635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695325" y="1429462"/>
            <a:ext cx="10058019" cy="1313738"/>
          </a:xfrm>
          <a:prstGeom prst="rect">
            <a:avLst/>
          </a:prstGeom>
        </p:spPr>
        <p:txBody>
          <a:bodyPr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399" y="6239933"/>
            <a:ext cx="1108800" cy="44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72995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325" y="446923"/>
            <a:ext cx="11283314" cy="52674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 b="1" cap="all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5" y="1258349"/>
            <a:ext cx="10515600" cy="4701018"/>
          </a:xfrm>
          <a:prstGeom prst="rect">
            <a:avLst/>
          </a:prstGeom>
        </p:spPr>
        <p:txBody>
          <a:bodyPr>
            <a:normAutofit/>
          </a:bodyPr>
          <a:lstStyle>
            <a:lvl1pPr marL="355600" indent="-355600"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1pPr>
            <a:lvl2pPr marL="685800" indent="-228600">
              <a:buClr>
                <a:schemeClr val="bg2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2pPr>
            <a:lvl3pPr marL="1143000" indent="-228600">
              <a:buClr>
                <a:schemeClr val="bg2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Date Placeholder 9"/>
          <p:cNvSpPr>
            <a:spLocks noGrp="1"/>
          </p:cNvSpPr>
          <p:nvPr>
            <p:ph type="dt" sz="half" idx="10"/>
          </p:nvPr>
        </p:nvSpPr>
        <p:spPr>
          <a:xfrm>
            <a:off x="695325" y="6356350"/>
            <a:ext cx="2743200" cy="20531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chemeClr val="tx2"/>
                </a:solidFill>
              </a:defRPr>
            </a:lvl1pPr>
          </a:lstStyle>
          <a:p>
            <a:fld id="{6DAFE327-F4F1-4F9F-97FE-9D1DB9BE1635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289249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399" y="6239933"/>
            <a:ext cx="1108800" cy="44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74294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799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Negati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64870"/>
            <a:ext cx="12192000" cy="56701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5" y="1268414"/>
            <a:ext cx="10515600" cy="4478045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1pPr>
            <a:lvl2pPr marL="685800" indent="-228600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1143000" indent="-228600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Date Placeholder 9"/>
          <p:cNvSpPr>
            <a:spLocks noGrp="1"/>
          </p:cNvSpPr>
          <p:nvPr>
            <p:ph type="dt" sz="half" idx="10"/>
          </p:nvPr>
        </p:nvSpPr>
        <p:spPr>
          <a:xfrm>
            <a:off x="695325" y="6356350"/>
            <a:ext cx="2743200" cy="20531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chemeClr val="tx2"/>
                </a:solidFill>
              </a:defRPr>
            </a:lvl1pPr>
          </a:lstStyle>
          <a:p>
            <a:fld id="{6DAFE327-F4F1-4F9F-97FE-9D1DB9BE1635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474535"/>
            <a:ext cx="10526504" cy="627891"/>
          </a:xfrm>
          <a:prstGeom prst="rect">
            <a:avLst/>
          </a:prstGeom>
        </p:spPr>
        <p:txBody>
          <a:bodyPr/>
          <a:lstStyle>
            <a:lvl1pPr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289249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399" y="6239933"/>
            <a:ext cx="1108800" cy="44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728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9"/>
          <p:cNvSpPr>
            <a:spLocks noGrp="1"/>
          </p:cNvSpPr>
          <p:nvPr>
            <p:ph type="dt" sz="half" idx="11"/>
          </p:nvPr>
        </p:nvSpPr>
        <p:spPr>
          <a:xfrm>
            <a:off x="695325" y="6356350"/>
            <a:ext cx="2743200" cy="20531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chemeClr val="tx2"/>
                </a:solidFill>
              </a:defRPr>
            </a:lvl1pPr>
          </a:lstStyle>
          <a:p>
            <a:fld id="{6DAFE327-F4F1-4F9F-97FE-9D1DB9BE1635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192000" cy="289249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3"/>
          </p:nvPr>
        </p:nvSpPr>
        <p:spPr>
          <a:xfrm>
            <a:off x="717550" y="1268413"/>
            <a:ext cx="10515600" cy="4384675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2"/>
              </a:buClr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474535"/>
            <a:ext cx="10526504" cy="627891"/>
          </a:xfrm>
          <a:prstGeom prst="rect">
            <a:avLst/>
          </a:prstGeom>
        </p:spPr>
        <p:txBody>
          <a:bodyPr/>
          <a:lstStyle>
            <a:lvl1pPr>
              <a:defRPr sz="4000" b="1" cap="all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399" y="6239933"/>
            <a:ext cx="1108800" cy="44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34704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">
          <p15:clr>
            <a:srgbClr val="FBAE40"/>
          </p15:clr>
        </p15:guide>
        <p15:guide id="2" pos="708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9"/>
          <p:cNvSpPr>
            <a:spLocks noGrp="1"/>
          </p:cNvSpPr>
          <p:nvPr>
            <p:ph type="dt" sz="half" idx="11"/>
          </p:nvPr>
        </p:nvSpPr>
        <p:spPr>
          <a:xfrm>
            <a:off x="695325" y="6356350"/>
            <a:ext cx="2743200" cy="20531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chemeClr val="tx2"/>
                </a:solidFill>
              </a:defRPr>
            </a:lvl1pPr>
          </a:lstStyle>
          <a:p>
            <a:fld id="{6DAFE327-F4F1-4F9F-97FE-9D1DB9BE1635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2"/>
          </p:nvPr>
        </p:nvSpPr>
        <p:spPr>
          <a:xfrm>
            <a:off x="5679931" y="1268413"/>
            <a:ext cx="5553854" cy="4485842"/>
          </a:xfrm>
          <a:prstGeom prst="rect">
            <a:avLst/>
          </a:prstGeo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tx2"/>
                </a:solidFill>
              </a:defRPr>
            </a:lvl1pPr>
            <a:lvl2pPr>
              <a:defRPr/>
            </a:lvl2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474535"/>
            <a:ext cx="10526504" cy="627891"/>
          </a:xfrm>
          <a:prstGeom prst="rect">
            <a:avLst/>
          </a:prstGeom>
        </p:spPr>
        <p:txBody>
          <a:bodyPr/>
          <a:lstStyle>
            <a:lvl1pPr>
              <a:defRPr sz="4000" b="1" cap="all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289249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399" y="6239933"/>
            <a:ext cx="1108800" cy="443520"/>
          </a:xfrm>
          <a:prstGeom prst="rect">
            <a:avLst/>
          </a:prstGeom>
        </p:spPr>
      </p:pic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95325" y="1279245"/>
            <a:ext cx="4604808" cy="4475010"/>
          </a:xfrm>
          <a:prstGeom prst="rect">
            <a:avLst/>
          </a:prstGeom>
        </p:spPr>
        <p:txBody>
          <a:bodyPr>
            <a:normAutofit/>
          </a:bodyPr>
          <a:lstStyle>
            <a:lvl1pPr marL="355600" indent="-355600">
              <a:buClr>
                <a:schemeClr val="bg2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1pPr>
            <a:lvl2pPr marL="800100" indent="-342900">
              <a:buClr>
                <a:schemeClr val="bg2"/>
              </a:buClr>
              <a:buSzPct val="80000"/>
              <a:buFont typeface="Calibri Light" panose="020F0302020204030204" pitchFamily="34" charset="0"/>
              <a:buChar char="•"/>
              <a:defRPr>
                <a:solidFill>
                  <a:srgbClr val="58595B"/>
                </a:solidFill>
              </a:defRPr>
            </a:lvl2pPr>
            <a:lvl3pPr marL="1143000" indent="-228600">
              <a:buClr>
                <a:schemeClr val="bg2"/>
              </a:buClr>
              <a:buSzPct val="80000"/>
              <a:buFont typeface="Calibri Light" panose="020F0302020204030204" pitchFamily="34" charset="0"/>
              <a:buChar char="•"/>
              <a:defRPr/>
            </a:lvl3pPr>
            <a:lvl4pPr>
              <a:buClr>
                <a:schemeClr val="bg2"/>
              </a:buClr>
              <a:defRPr/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019732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2 Box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9"/>
          <p:cNvSpPr>
            <a:spLocks noGrp="1"/>
          </p:cNvSpPr>
          <p:nvPr>
            <p:ph type="dt" sz="half" idx="11"/>
          </p:nvPr>
        </p:nvSpPr>
        <p:spPr>
          <a:xfrm>
            <a:off x="695325" y="6356350"/>
            <a:ext cx="2743200" cy="20531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chemeClr val="tx2"/>
                </a:solidFill>
              </a:defRPr>
            </a:lvl1pPr>
          </a:lstStyle>
          <a:p>
            <a:fld id="{6DAFE327-F4F1-4F9F-97FE-9D1DB9BE1635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00615" y="1276880"/>
            <a:ext cx="5058217" cy="4486275"/>
          </a:xfrm>
          <a:prstGeom prst="rect">
            <a:avLst/>
          </a:prstGeom>
        </p:spPr>
        <p:txBody>
          <a:bodyPr>
            <a:normAutofit/>
          </a:bodyPr>
          <a:lstStyle>
            <a:lvl1pPr marL="355600" indent="-355600">
              <a:buClr>
                <a:schemeClr val="bg2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1pPr>
            <a:lvl2pPr marL="800100" indent="-342900">
              <a:buClr>
                <a:schemeClr val="bg2"/>
              </a:buClr>
              <a:buSzPct val="80000"/>
              <a:buFont typeface="Calibri Light" panose="020F0302020204030204" pitchFamily="34" charset="0"/>
              <a:buChar char="•"/>
              <a:defRPr>
                <a:solidFill>
                  <a:srgbClr val="58595B"/>
                </a:solidFill>
              </a:defRPr>
            </a:lvl2pPr>
            <a:lvl3pPr marL="1143000" indent="-228600">
              <a:buClr>
                <a:schemeClr val="bg2"/>
              </a:buClr>
              <a:buSzPct val="80000"/>
              <a:buFont typeface="Calibri Light" panose="020F0302020204030204" pitchFamily="34" charset="0"/>
              <a:buChar char="•"/>
              <a:defRPr/>
            </a:lvl3pPr>
            <a:lvl4pPr>
              <a:buClr>
                <a:schemeClr val="bg2"/>
              </a:buClr>
              <a:defRPr/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474535"/>
            <a:ext cx="10526504" cy="627891"/>
          </a:xfrm>
          <a:prstGeom prst="rect">
            <a:avLst/>
          </a:prstGeom>
        </p:spPr>
        <p:txBody>
          <a:bodyPr/>
          <a:lstStyle>
            <a:lvl1pPr>
              <a:defRPr sz="4000" b="1" cap="all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12192000" cy="289249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399" y="6239933"/>
            <a:ext cx="1108800" cy="443520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6163612" y="1279245"/>
            <a:ext cx="5058217" cy="4486275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Clr>
                <a:schemeClr val="bg2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1pPr>
            <a:lvl2pPr marL="800100" indent="-342900">
              <a:buClr>
                <a:schemeClr val="bg2"/>
              </a:buClr>
              <a:buSzPct val="80000"/>
              <a:buFont typeface="Calibri Light" panose="020F0302020204030204" pitchFamily="34" charset="0"/>
              <a:buChar char="•"/>
              <a:defRPr>
                <a:solidFill>
                  <a:srgbClr val="58595B"/>
                </a:solidFill>
              </a:defRPr>
            </a:lvl2pPr>
            <a:lvl3pPr marL="1143000" indent="-228600">
              <a:buClr>
                <a:schemeClr val="bg2"/>
              </a:buClr>
              <a:buSzPct val="80000"/>
              <a:buFont typeface="Calibri Light" panose="020F0302020204030204" pitchFamily="34" charset="0"/>
              <a:buChar char="•"/>
              <a:defRPr/>
            </a:lvl3pPr>
            <a:lvl4pPr>
              <a:buClr>
                <a:schemeClr val="bg2"/>
              </a:buClr>
              <a:defRPr/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83856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40313" y="1272651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Date Placeholder 9"/>
          <p:cNvSpPr>
            <a:spLocks noGrp="1"/>
          </p:cNvSpPr>
          <p:nvPr>
            <p:ph type="dt" sz="half" idx="10"/>
          </p:nvPr>
        </p:nvSpPr>
        <p:spPr>
          <a:xfrm>
            <a:off x="698306" y="6356350"/>
            <a:ext cx="2743200" cy="20531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chemeClr val="tx2"/>
                </a:solidFill>
              </a:defRPr>
            </a:lvl1pPr>
          </a:lstStyle>
          <a:p>
            <a:fld id="{6DAFE327-F4F1-4F9F-97FE-9D1DB9BE1635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16" name="Text Placeholder 2"/>
          <p:cNvSpPr>
            <a:spLocks noGrp="1"/>
          </p:cNvSpPr>
          <p:nvPr>
            <p:ph type="body" idx="11"/>
          </p:nvPr>
        </p:nvSpPr>
        <p:spPr>
          <a:xfrm>
            <a:off x="695325" y="1272651"/>
            <a:ext cx="3933825" cy="47360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474535"/>
            <a:ext cx="10526504" cy="627891"/>
          </a:xfrm>
          <a:prstGeom prst="rect">
            <a:avLst/>
          </a:prstGeom>
        </p:spPr>
        <p:txBody>
          <a:bodyPr/>
          <a:lstStyle>
            <a:lvl1pPr>
              <a:defRPr sz="4000" b="1" cap="all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192000" cy="289249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399" y="6239933"/>
            <a:ext cx="1108800" cy="443520"/>
          </a:xfrm>
          <a:prstGeom prst="rect">
            <a:avLst/>
          </a:prstGeom>
        </p:spPr>
      </p:pic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95325" y="1916479"/>
            <a:ext cx="3933825" cy="4229797"/>
          </a:xfrm>
          <a:prstGeom prst="rect">
            <a:avLst/>
          </a:prstGeom>
        </p:spPr>
        <p:txBody>
          <a:bodyPr>
            <a:normAutofit/>
          </a:bodyPr>
          <a:lstStyle>
            <a:lvl1pPr marL="355600" indent="-355600">
              <a:buClr>
                <a:schemeClr val="bg2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1pPr>
            <a:lvl2pPr marL="800100" indent="-342900">
              <a:buClr>
                <a:schemeClr val="bg2"/>
              </a:buClr>
              <a:buSzPct val="80000"/>
              <a:buFont typeface="Calibri Light" panose="020F0302020204030204" pitchFamily="34" charset="0"/>
              <a:buChar char="•"/>
              <a:defRPr>
                <a:solidFill>
                  <a:srgbClr val="58595B"/>
                </a:solidFill>
              </a:defRPr>
            </a:lvl2pPr>
            <a:lvl3pPr marL="1143000" indent="-228600">
              <a:buClr>
                <a:schemeClr val="bg2"/>
              </a:buClr>
              <a:buSzPct val="80000"/>
              <a:buFont typeface="Calibri Light" panose="020F0302020204030204" pitchFamily="34" charset="0"/>
              <a:buChar char="•"/>
              <a:defRPr/>
            </a:lvl3pPr>
            <a:lvl4pPr>
              <a:buClr>
                <a:schemeClr val="bg2"/>
              </a:buClr>
              <a:defRPr/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916299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9"/>
          <p:cNvSpPr>
            <a:spLocks noGrp="1"/>
          </p:cNvSpPr>
          <p:nvPr>
            <p:ph type="dt" sz="half" idx="10"/>
          </p:nvPr>
        </p:nvSpPr>
        <p:spPr>
          <a:xfrm>
            <a:off x="706229" y="6356350"/>
            <a:ext cx="2743200" cy="20531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chemeClr val="tx2"/>
                </a:solidFill>
              </a:defRPr>
            </a:lvl1pPr>
          </a:lstStyle>
          <a:p>
            <a:fld id="{6DAFE327-F4F1-4F9F-97FE-9D1DB9BE1635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707817" y="1789302"/>
            <a:ext cx="5037137" cy="4230688"/>
          </a:xfrm>
          <a:prstGeom prst="rect">
            <a:avLst/>
          </a:prstGeom>
        </p:spPr>
        <p:txBody>
          <a:bodyPr>
            <a:normAutofit/>
          </a:bodyPr>
          <a:lstStyle>
            <a:lvl1pPr marL="355600" indent="-355600">
              <a:buClr>
                <a:schemeClr val="bg2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</a:defRPr>
            </a:lvl1pPr>
            <a:lvl2pPr marL="742950" indent="-285750">
              <a:buClr>
                <a:schemeClr val="bg2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</a:defRPr>
            </a:lvl2pPr>
            <a:lvl3pPr marL="10858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2"/>
          </p:nvPr>
        </p:nvSpPr>
        <p:spPr>
          <a:xfrm>
            <a:off x="706229" y="1272652"/>
            <a:ext cx="5038725" cy="3464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3"/>
          </p:nvPr>
        </p:nvSpPr>
        <p:spPr>
          <a:xfrm>
            <a:off x="6184692" y="1775543"/>
            <a:ext cx="5037137" cy="4230688"/>
          </a:xfrm>
          <a:prstGeom prst="rect">
            <a:avLst/>
          </a:prstGeom>
        </p:spPr>
        <p:txBody>
          <a:bodyPr>
            <a:normAutofit/>
          </a:bodyPr>
          <a:lstStyle>
            <a:lvl1pPr marL="355600" indent="-355600">
              <a:buClr>
                <a:schemeClr val="bg2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</a:defRPr>
            </a:lvl1pPr>
            <a:lvl2pPr marL="742950" indent="-285750">
              <a:buClr>
                <a:schemeClr val="bg2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</a:defRPr>
            </a:lvl2pPr>
            <a:lvl3pPr marL="10858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idx="14"/>
          </p:nvPr>
        </p:nvSpPr>
        <p:spPr>
          <a:xfrm>
            <a:off x="6183104" y="1258893"/>
            <a:ext cx="5038725" cy="3464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474535"/>
            <a:ext cx="10526504" cy="627891"/>
          </a:xfrm>
          <a:prstGeom prst="rect">
            <a:avLst/>
          </a:prstGeom>
        </p:spPr>
        <p:txBody>
          <a:bodyPr/>
          <a:lstStyle>
            <a:lvl1pPr>
              <a:defRPr sz="4000" b="1" cap="all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289249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399" y="6239933"/>
            <a:ext cx="1108800" cy="44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368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2597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438">
          <p15:clr>
            <a:srgbClr val="F26B43"/>
          </p15:clr>
        </p15:guide>
        <p15:guide id="2" orient="horz" pos="79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jpe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3.png"/><Relationship Id="rId7" Type="http://schemas.openxmlformats.org/officeDocument/2006/relationships/image" Target="../media/image22.jpe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png"/><Relationship Id="rId11" Type="http://schemas.openxmlformats.org/officeDocument/2006/relationships/image" Target="../media/image30.png"/><Relationship Id="rId5" Type="http://schemas.openxmlformats.org/officeDocument/2006/relationships/image" Target="../media/image25.png"/><Relationship Id="rId10" Type="http://schemas.openxmlformats.org/officeDocument/2006/relationships/image" Target="../media/image29.png"/><Relationship Id="rId4" Type="http://schemas.openxmlformats.org/officeDocument/2006/relationships/image" Target="../media/image24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server.name.here/" TargetMode="Externa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737" y="1429462"/>
            <a:ext cx="5842145" cy="1313738"/>
          </a:xfrm>
        </p:spPr>
        <p:txBody>
          <a:bodyPr/>
          <a:lstStyle/>
          <a:p>
            <a:r>
              <a:rPr lang="en-US" sz="3600" dirty="0"/>
              <a:t>Reaching PCI Nirvana: Ensure a Successful Audit and Maintain Continuous Compliance </a:t>
            </a:r>
          </a:p>
        </p:txBody>
      </p:sp>
    </p:spTree>
    <p:extLst>
      <p:ext uri="{BB962C8B-B14F-4D97-AF65-F5344CB8AC3E}">
        <p14:creationId xmlns:p14="http://schemas.microsoft.com/office/powerpoint/2010/main" val="88038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796661" y="1397000"/>
            <a:ext cx="8448939" cy="2108200"/>
          </a:xfrm>
        </p:spPr>
        <p:txBody>
          <a:bodyPr>
            <a:normAutofit/>
          </a:bodyPr>
          <a:lstStyle/>
          <a:p>
            <a:r>
              <a:rPr lang="en-US" dirty="0" smtClean="0"/>
              <a:t>Common PCI-DSS Compliance Challenges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88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Manual Audits Slow Down Business </a:t>
            </a:r>
            <a:br>
              <a:rPr lang="en-US" dirty="0"/>
            </a:br>
            <a:r>
              <a:rPr lang="en-US" dirty="0"/>
              <a:t>and are Error-Prone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1068827"/>
              </p:ext>
            </p:extLst>
          </p:nvPr>
        </p:nvGraphicFramePr>
        <p:xfrm>
          <a:off x="2741971" y="2163681"/>
          <a:ext cx="6413500" cy="3924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945173" y="1762202"/>
            <a:ext cx="571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defRPr sz="1200" b="0" i="0" u="none" strike="noStrike" kern="1200" spc="0" baseline="0">
                <a:solidFill>
                  <a:srgbClr val="44ADE2"/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>
                <a:solidFill>
                  <a:srgbClr val="44AD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devoted to firewall audits each year</a:t>
            </a:r>
          </a:p>
        </p:txBody>
      </p:sp>
    </p:spTree>
    <p:extLst>
      <p:ext uri="{BB962C8B-B14F-4D97-AF65-F5344CB8AC3E}">
        <p14:creationId xmlns:p14="http://schemas.microsoft.com/office/powerpoint/2010/main" val="341827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Compliance Must be Continuous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999204805"/>
              </p:ext>
            </p:extLst>
          </p:nvPr>
        </p:nvGraphicFramePr>
        <p:xfrm>
          <a:off x="1752082" y="1298164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9225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796661" y="1397000"/>
            <a:ext cx="8448939" cy="2108200"/>
          </a:xfrm>
        </p:spPr>
        <p:txBody>
          <a:bodyPr>
            <a:normAutofit/>
          </a:bodyPr>
          <a:lstStyle/>
          <a:p>
            <a:r>
              <a:rPr lang="en-US" dirty="0" smtClean="0"/>
              <a:t>PCI-DSS Compliance With </a:t>
            </a:r>
            <a:r>
              <a:rPr lang="en-US" dirty="0" err="1" smtClean="0"/>
              <a:t>AlgoSec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02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47C28-1AF1-4B98-A9A8-2E8452DE56C5}" type="slidenum">
              <a:rPr lang="en-US" smtClean="0"/>
              <a:pPr/>
              <a:t>14</a:t>
            </a:fld>
            <a:r>
              <a:rPr lang="en-US" smtClean="0"/>
              <a:t> | Confidential</a:t>
            </a:r>
            <a:endParaRPr lang="en-US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922564" y="1439405"/>
            <a:ext cx="10172700" cy="1208086"/>
          </a:xfrm>
        </p:spPr>
        <p:txBody>
          <a:bodyPr/>
          <a:lstStyle/>
          <a:p>
            <a:pPr marL="0" lvl="0" indent="0" algn="ctr">
              <a:spcBef>
                <a:spcPts val="1800"/>
              </a:spcBef>
              <a:buClr>
                <a:srgbClr val="FFFFFF"/>
              </a:buClr>
              <a:buNone/>
            </a:pPr>
            <a:r>
              <a:rPr lang="en-US" sz="4400" b="1" dirty="0"/>
              <a:t>Manage Security at the Speed of Business</a:t>
            </a:r>
          </a:p>
          <a:p>
            <a:pPr marL="0" indent="0" algn="ctr">
              <a:buNone/>
            </a:pPr>
            <a:endParaRPr lang="en-US" sz="3600" dirty="0" smtClean="0"/>
          </a:p>
          <a:p>
            <a:pPr marL="0" indent="0" algn="ctr">
              <a:buNone/>
            </a:pPr>
            <a:r>
              <a:rPr lang="en-US" sz="3600" dirty="0" smtClean="0"/>
              <a:t>AlgoSec </a:t>
            </a:r>
            <a:r>
              <a:rPr lang="en-US" sz="3600" b="1" dirty="0"/>
              <a:t>simplifies</a:t>
            </a:r>
            <a:r>
              <a:rPr lang="en-US" sz="3600" dirty="0"/>
              <a:t>, </a:t>
            </a:r>
            <a:r>
              <a:rPr lang="en-US" sz="3600" b="1" dirty="0"/>
              <a:t>automates</a:t>
            </a:r>
            <a:r>
              <a:rPr lang="en-US" sz="3600" dirty="0"/>
              <a:t> and </a:t>
            </a:r>
            <a:r>
              <a:rPr lang="en-US" sz="3600" b="1" dirty="0"/>
              <a:t>orchestrates</a:t>
            </a:r>
            <a:r>
              <a:rPr lang="en-US" sz="3600" dirty="0"/>
              <a:t> security policy management to </a:t>
            </a:r>
            <a:r>
              <a:rPr lang="en-US" sz="3600" dirty="0" smtClean="0"/>
              <a:t>accelerate </a:t>
            </a:r>
            <a:r>
              <a:rPr lang="en-US" sz="3600" dirty="0"/>
              <a:t>application delivery while ensuring security and compliance.</a:t>
            </a: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35849307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 flipH="1">
            <a:off x="-3" y="303496"/>
            <a:ext cx="4771345" cy="997345"/>
          </a:xfrm>
          <a:prstGeom prst="rect">
            <a:avLst/>
          </a:prstGeom>
          <a:gradFill flip="none" rotWithShape="1">
            <a:gsLst>
              <a:gs pos="0">
                <a:srgbClr val="44ADE2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7893" y="493759"/>
            <a:ext cx="10526504" cy="627891"/>
          </a:xfrm>
        </p:spPr>
        <p:txBody>
          <a:bodyPr/>
          <a:lstStyle/>
          <a:p>
            <a:r>
              <a:rPr lang="en-US" dirty="0" smtClean="0"/>
              <a:t>KEY CAPABILITIES</a:t>
            </a:r>
            <a:endParaRPr lang="en-US" dirty="0"/>
          </a:p>
        </p:txBody>
      </p:sp>
      <p:grpSp>
        <p:nvGrpSpPr>
          <p:cNvPr id="29" name="Gruppieren 21"/>
          <p:cNvGrpSpPr/>
          <p:nvPr/>
        </p:nvGrpSpPr>
        <p:grpSpPr>
          <a:xfrm>
            <a:off x="5593776" y="2103945"/>
            <a:ext cx="7546058" cy="3698114"/>
            <a:chOff x="4868794" y="1427158"/>
            <a:chExt cx="9013272" cy="4598061"/>
          </a:xfrm>
        </p:grpSpPr>
        <p:sp>
          <p:nvSpPr>
            <p:cNvPr id="30" name="Freeform 19"/>
            <p:cNvSpPr>
              <a:spLocks/>
            </p:cNvSpPr>
            <p:nvPr/>
          </p:nvSpPr>
          <p:spPr bwMode="auto">
            <a:xfrm>
              <a:off x="5775879" y="1427158"/>
              <a:ext cx="7567764" cy="4454079"/>
            </a:xfrm>
            <a:prstGeom prst="roundRect">
              <a:avLst>
                <a:gd name="adj" fmla="val 2056"/>
              </a:avLst>
            </a:prstGeom>
            <a:solidFill>
              <a:srgbClr val="263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2" name="Freeform 21"/>
            <p:cNvSpPr>
              <a:spLocks/>
            </p:cNvSpPr>
            <p:nvPr/>
          </p:nvSpPr>
          <p:spPr bwMode="auto">
            <a:xfrm>
              <a:off x="4868794" y="5794848"/>
              <a:ext cx="9013272" cy="230371"/>
            </a:xfrm>
            <a:custGeom>
              <a:avLst/>
              <a:gdLst>
                <a:gd name="T0" fmla="*/ 0 w 530"/>
                <a:gd name="T1" fmla="*/ 0 h 27"/>
                <a:gd name="T2" fmla="*/ 0 w 530"/>
                <a:gd name="T3" fmla="*/ 11 h 27"/>
                <a:gd name="T4" fmla="*/ 106 w 530"/>
                <a:gd name="T5" fmla="*/ 27 h 27"/>
                <a:gd name="T6" fmla="*/ 424 w 530"/>
                <a:gd name="T7" fmla="*/ 27 h 27"/>
                <a:gd name="T8" fmla="*/ 530 w 530"/>
                <a:gd name="T9" fmla="*/ 11 h 27"/>
                <a:gd name="T10" fmla="*/ 530 w 530"/>
                <a:gd name="T11" fmla="*/ 0 h 27"/>
                <a:gd name="T12" fmla="*/ 0 w 530"/>
                <a:gd name="T1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0" h="27">
                  <a:moveTo>
                    <a:pt x="0" y="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20"/>
                    <a:pt x="47" y="27"/>
                    <a:pt x="106" y="27"/>
                  </a:cubicBezTo>
                  <a:cubicBezTo>
                    <a:pt x="424" y="27"/>
                    <a:pt x="424" y="27"/>
                    <a:pt x="424" y="27"/>
                  </a:cubicBezTo>
                  <a:cubicBezTo>
                    <a:pt x="482" y="27"/>
                    <a:pt x="530" y="20"/>
                    <a:pt x="530" y="11"/>
                  </a:cubicBezTo>
                  <a:cubicBezTo>
                    <a:pt x="530" y="0"/>
                    <a:pt x="530" y="0"/>
                    <a:pt x="53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CB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3" name="Rechteck 26"/>
            <p:cNvSpPr/>
            <p:nvPr/>
          </p:nvSpPr>
          <p:spPr bwMode="auto">
            <a:xfrm>
              <a:off x="4868794" y="5784574"/>
              <a:ext cx="9013272" cy="86888"/>
            </a:xfrm>
            <a:prstGeom prst="rect">
              <a:avLst/>
            </a:prstGeom>
            <a:solidFill>
              <a:srgbClr val="CCCCD6"/>
            </a:solidFill>
            <a:ln w="12700">
              <a:noFill/>
              <a:round/>
              <a:headEnd/>
              <a:tailEnd/>
            </a:ln>
          </p:spPr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920689" y="1449468"/>
            <a:ext cx="53607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dirty="0">
                <a:solidFill>
                  <a:schemeClr val="bg1"/>
                </a:solidFill>
              </a:rPr>
              <a:t>Secure </a:t>
            </a:r>
            <a:r>
              <a:rPr lang="en-US" sz="2400" dirty="0" smtClean="0">
                <a:solidFill>
                  <a:schemeClr val="bg1"/>
                </a:solidFill>
              </a:rPr>
              <a:t>Business Application </a:t>
            </a:r>
            <a:r>
              <a:rPr lang="en-US" sz="2400" dirty="0">
                <a:solidFill>
                  <a:schemeClr val="bg1"/>
                </a:solidFill>
              </a:rPr>
              <a:t>Connectivity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72" y="1268820"/>
            <a:ext cx="822960" cy="82296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920688" y="2103945"/>
            <a:ext cx="53607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dirty="0">
                <a:solidFill>
                  <a:schemeClr val="bg1"/>
                </a:solidFill>
              </a:rPr>
              <a:t>Security </a:t>
            </a:r>
            <a:r>
              <a:rPr lang="en-US" sz="2400" dirty="0" smtClean="0">
                <a:solidFill>
                  <a:schemeClr val="bg1"/>
                </a:solidFill>
              </a:rPr>
              <a:t>Policy Change Management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72" y="1923297"/>
            <a:ext cx="822960" cy="82296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920688" y="4721853"/>
            <a:ext cx="58340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dirty="0" smtClean="0">
                <a:solidFill>
                  <a:schemeClr val="bg1"/>
                </a:solidFill>
              </a:rPr>
              <a:t>Continuous Compliance and Auditing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72" y="4541205"/>
            <a:ext cx="822960" cy="82296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920689" y="5376328"/>
            <a:ext cx="46730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dirty="0">
                <a:solidFill>
                  <a:schemeClr val="bg1"/>
                </a:solidFill>
              </a:rPr>
              <a:t>Firewall Policy Optimization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72" y="5195680"/>
            <a:ext cx="822960" cy="82296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920689" y="4067376"/>
            <a:ext cx="46730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dirty="0" smtClean="0">
                <a:solidFill>
                  <a:schemeClr val="bg1"/>
                </a:solidFill>
              </a:rPr>
              <a:t>Security Policy Risk Mitigation 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72" y="3886728"/>
            <a:ext cx="822960" cy="82296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911362" y="2758422"/>
            <a:ext cx="46730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dirty="0" smtClean="0">
                <a:solidFill>
                  <a:schemeClr val="bg1"/>
                </a:solidFill>
              </a:rPr>
              <a:t>NGFW and Datacenter Migration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72" y="2577774"/>
            <a:ext cx="822960" cy="82296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72" y="3232251"/>
            <a:ext cx="822960" cy="822960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920688" y="3412899"/>
            <a:ext cx="46730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dirty="0" smtClean="0">
                <a:solidFill>
                  <a:schemeClr val="bg1"/>
                </a:solidFill>
              </a:rPr>
              <a:t>Hybrid Cloud Security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588" y="2374810"/>
            <a:ext cx="5939082" cy="3001518"/>
          </a:xfrm>
          <a:prstGeom prst="rect">
            <a:avLst/>
          </a:prstGeom>
        </p:spPr>
      </p:pic>
      <p:sp>
        <p:nvSpPr>
          <p:cNvPr id="23" name="Rounded Rectangle 22"/>
          <p:cNvSpPr/>
          <p:nvPr/>
        </p:nvSpPr>
        <p:spPr>
          <a:xfrm>
            <a:off x="149071" y="3882828"/>
            <a:ext cx="5753353" cy="145756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727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Straight Connector 46"/>
          <p:cNvCxnSpPr/>
          <p:nvPr/>
        </p:nvCxnSpPr>
        <p:spPr>
          <a:xfrm>
            <a:off x="6044888" y="3418567"/>
            <a:ext cx="1" cy="2743200"/>
          </a:xfrm>
          <a:prstGeom prst="lin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878" y="1610168"/>
            <a:ext cx="4044426" cy="2011680"/>
          </a:xfrm>
          <a:prstGeom prst="rect">
            <a:avLst/>
          </a:prstGeom>
          <a:ln>
            <a:solidFill>
              <a:srgbClr val="44ADE2"/>
            </a:solidFill>
          </a:ln>
        </p:spPr>
      </p:pic>
      <p:sp>
        <p:nvSpPr>
          <p:cNvPr id="73" name="Rectangle 72"/>
          <p:cNvSpPr/>
          <p:nvPr/>
        </p:nvSpPr>
        <p:spPr>
          <a:xfrm>
            <a:off x="2400300" y="4489093"/>
            <a:ext cx="7390719" cy="770798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27496" y="1615253"/>
            <a:ext cx="3349244" cy="2011680"/>
          </a:xfrm>
          <a:prstGeom prst="rect">
            <a:avLst/>
          </a:prstGeom>
          <a:ln>
            <a:solidFill>
              <a:srgbClr val="44ADE2"/>
            </a:solidFill>
          </a:ln>
          <a:effectLst/>
        </p:spPr>
      </p:pic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>
          <a:xfrm>
            <a:off x="583791" y="6313626"/>
            <a:ext cx="2743200" cy="205317"/>
          </a:xfrm>
        </p:spPr>
        <p:txBody>
          <a:bodyPr/>
          <a:lstStyle/>
          <a:p>
            <a:fld id="{38B47C28-1AF1-4B98-A9A8-2E8452DE56C5}" type="slidenum">
              <a:rPr lang="en-US" smtClean="0"/>
              <a:pPr/>
              <a:t>16</a:t>
            </a:fld>
            <a:r>
              <a:rPr lang="en-US" dirty="0" smtClean="0"/>
              <a:t> | Confidential</a:t>
            </a:r>
          </a:p>
        </p:txBody>
      </p:sp>
      <p:sp>
        <p:nvSpPr>
          <p:cNvPr id="37" name="Freeform 19"/>
          <p:cNvSpPr>
            <a:spLocks/>
          </p:cNvSpPr>
          <p:nvPr/>
        </p:nvSpPr>
        <p:spPr bwMode="auto">
          <a:xfrm>
            <a:off x="3863143" y="1343369"/>
            <a:ext cx="4349037" cy="2277532"/>
          </a:xfrm>
          <a:prstGeom prst="roundRect">
            <a:avLst>
              <a:gd name="adj" fmla="val 2056"/>
            </a:avLst>
          </a:prstGeom>
          <a:solidFill>
            <a:srgbClr val="2632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9" name="Freeform 21"/>
          <p:cNvSpPr>
            <a:spLocks/>
          </p:cNvSpPr>
          <p:nvPr/>
        </p:nvSpPr>
        <p:spPr bwMode="auto">
          <a:xfrm>
            <a:off x="3671063" y="3649550"/>
            <a:ext cx="4727604" cy="96990"/>
          </a:xfrm>
          <a:custGeom>
            <a:avLst/>
            <a:gdLst>
              <a:gd name="T0" fmla="*/ 0 w 530"/>
              <a:gd name="T1" fmla="*/ 0 h 27"/>
              <a:gd name="T2" fmla="*/ 0 w 530"/>
              <a:gd name="T3" fmla="*/ 11 h 27"/>
              <a:gd name="T4" fmla="*/ 106 w 530"/>
              <a:gd name="T5" fmla="*/ 27 h 27"/>
              <a:gd name="T6" fmla="*/ 424 w 530"/>
              <a:gd name="T7" fmla="*/ 27 h 27"/>
              <a:gd name="T8" fmla="*/ 530 w 530"/>
              <a:gd name="T9" fmla="*/ 11 h 27"/>
              <a:gd name="T10" fmla="*/ 530 w 530"/>
              <a:gd name="T11" fmla="*/ 0 h 27"/>
              <a:gd name="T12" fmla="*/ 0 w 530"/>
              <a:gd name="T13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30" h="27">
                <a:moveTo>
                  <a:pt x="0" y="0"/>
                </a:moveTo>
                <a:cubicBezTo>
                  <a:pt x="0" y="11"/>
                  <a:pt x="0" y="11"/>
                  <a:pt x="0" y="11"/>
                </a:cubicBezTo>
                <a:cubicBezTo>
                  <a:pt x="0" y="20"/>
                  <a:pt x="47" y="27"/>
                  <a:pt x="106" y="27"/>
                </a:cubicBezTo>
                <a:cubicBezTo>
                  <a:pt x="424" y="27"/>
                  <a:pt x="424" y="27"/>
                  <a:pt x="424" y="27"/>
                </a:cubicBezTo>
                <a:cubicBezTo>
                  <a:pt x="482" y="27"/>
                  <a:pt x="530" y="20"/>
                  <a:pt x="530" y="11"/>
                </a:cubicBezTo>
                <a:cubicBezTo>
                  <a:pt x="530" y="0"/>
                  <a:pt x="530" y="0"/>
                  <a:pt x="530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BCBC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0" name="Rechteck 26"/>
          <p:cNvSpPr/>
          <p:nvPr/>
        </p:nvSpPr>
        <p:spPr bwMode="auto">
          <a:xfrm>
            <a:off x="3671063" y="3623798"/>
            <a:ext cx="4727604" cy="45719"/>
          </a:xfrm>
          <a:prstGeom prst="rect">
            <a:avLst/>
          </a:prstGeom>
          <a:solidFill>
            <a:srgbClr val="CCCCD6"/>
          </a:solidFill>
          <a:ln w="12700">
            <a:noFill/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3" name="Rectangle 42"/>
          <p:cNvSpPr/>
          <p:nvPr/>
        </p:nvSpPr>
        <p:spPr>
          <a:xfrm>
            <a:off x="10308304" y="2320737"/>
            <a:ext cx="1476525" cy="8287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accent1"/>
                </a:solidFill>
              </a:rPr>
              <a:t>Security Policy and Network Analysis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77609" y="2337892"/>
            <a:ext cx="1553847" cy="8115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b="1" dirty="0" smtClean="0">
                <a:solidFill>
                  <a:schemeClr val="accent1"/>
                </a:solidFill>
              </a:rPr>
              <a:t>Security Policy Change Automation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550302" y="948517"/>
            <a:ext cx="4666553" cy="4006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1"/>
                </a:solidFill>
              </a:rPr>
              <a:t>Application Connectivity Management</a:t>
            </a:r>
            <a:endParaRPr lang="en-US" b="1" dirty="0">
              <a:solidFill>
                <a:schemeClr val="accent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510" y="4463012"/>
            <a:ext cx="822960" cy="8229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032" y="4463012"/>
            <a:ext cx="822960" cy="822960"/>
          </a:xfrm>
          <a:prstGeom prst="rect">
            <a:avLst/>
          </a:prstGeom>
        </p:spPr>
      </p:pic>
      <p:sp>
        <p:nvSpPr>
          <p:cNvPr id="74" name="Rectangle 73"/>
          <p:cNvSpPr/>
          <p:nvPr/>
        </p:nvSpPr>
        <p:spPr>
          <a:xfrm>
            <a:off x="8226634" y="4731685"/>
            <a:ext cx="1605298" cy="2856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2"/>
                </a:solidFill>
              </a:rPr>
              <a:t>Public Cloud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5543853" y="4731685"/>
            <a:ext cx="1977014" cy="2856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2"/>
                </a:solidFill>
              </a:rPr>
              <a:t>Private C</a:t>
            </a:r>
            <a:r>
              <a:rPr lang="en-US" b="1" dirty="0">
                <a:solidFill>
                  <a:schemeClr val="accent2"/>
                </a:solidFill>
              </a:rPr>
              <a:t>l</a:t>
            </a:r>
            <a:r>
              <a:rPr lang="en-US" b="1" dirty="0" smtClean="0">
                <a:solidFill>
                  <a:schemeClr val="accent2"/>
                </a:solidFill>
              </a:rPr>
              <a:t>oud/SDN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2941746" y="4731685"/>
            <a:ext cx="1928101" cy="2856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2"/>
                </a:solidFill>
              </a:rPr>
              <a:t>Physical Networks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33" name="Title 5"/>
          <p:cNvSpPr>
            <a:spLocks noGrp="1"/>
          </p:cNvSpPr>
          <p:nvPr>
            <p:ph type="title"/>
          </p:nvPr>
        </p:nvSpPr>
        <p:spPr>
          <a:xfrm>
            <a:off x="381133" y="393366"/>
            <a:ext cx="10168879" cy="1004967"/>
          </a:xfrm>
        </p:spPr>
        <p:txBody>
          <a:bodyPr/>
          <a:lstStyle/>
          <a:p>
            <a:r>
              <a:rPr lang="en-US" sz="3600" dirty="0" smtClean="0"/>
              <a:t>THE ALGOSEC SECURITY POLICY MANAGEMENT SUITE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768" y="1426237"/>
            <a:ext cx="4206240" cy="2125767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2400300" y="4095515"/>
            <a:ext cx="7390719" cy="329122"/>
          </a:xfrm>
          <a:prstGeom prst="rect">
            <a:avLst/>
          </a:prstGeom>
          <a:solidFill>
            <a:schemeClr val="bg1"/>
          </a:solidFill>
          <a:ln w="25400">
            <a:solidFill>
              <a:srgbClr val="44AD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44ADE2"/>
                </a:solidFill>
              </a:rPr>
              <a:t>Abstraction Layer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758" y="4463012"/>
            <a:ext cx="822960" cy="82296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2400510" y="5303898"/>
            <a:ext cx="7390509" cy="899559"/>
          </a:xfrm>
          <a:prstGeom prst="rect">
            <a:avLst/>
          </a:prstGeom>
          <a:solidFill>
            <a:schemeClr val="bg1"/>
          </a:solidFill>
          <a:ln w="25400">
            <a:solidFill>
              <a:srgbClr val="0052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967" y="5399226"/>
            <a:ext cx="914400" cy="9144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120" y="5399226"/>
            <a:ext cx="914400" cy="9144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814" y="5399226"/>
            <a:ext cx="914400" cy="914400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3326228" y="5331044"/>
            <a:ext cx="1757183" cy="2856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00528B"/>
                </a:solidFill>
              </a:rPr>
              <a:t>Security Groups</a:t>
            </a:r>
            <a:endParaRPr lang="en-US" sz="1200" b="1" dirty="0">
              <a:solidFill>
                <a:srgbClr val="00528B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8633544" y="5345052"/>
            <a:ext cx="1225064" cy="2856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00528B"/>
                </a:solidFill>
              </a:rPr>
              <a:t>Load Balancers</a:t>
            </a:r>
            <a:endParaRPr lang="en-US" sz="1200" b="1" dirty="0">
              <a:solidFill>
                <a:srgbClr val="00528B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915549" y="5331044"/>
            <a:ext cx="1129339" cy="2856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00528B"/>
                </a:solidFill>
              </a:rPr>
              <a:t>Routers</a:t>
            </a:r>
            <a:endParaRPr lang="en-US" sz="1200" b="1" dirty="0">
              <a:solidFill>
                <a:srgbClr val="00528B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2314439" y="5347843"/>
            <a:ext cx="1075615" cy="2520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00528B"/>
                </a:solidFill>
              </a:rPr>
              <a:t>Firewalls</a:t>
            </a:r>
            <a:endParaRPr lang="en-US" sz="1200" b="1" dirty="0">
              <a:solidFill>
                <a:srgbClr val="00528B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032128" y="5331044"/>
            <a:ext cx="1225064" cy="2856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00528B"/>
                </a:solidFill>
              </a:rPr>
              <a:t>Web Proxies</a:t>
            </a:r>
            <a:endParaRPr lang="en-US" sz="1200" b="1" dirty="0">
              <a:solidFill>
                <a:srgbClr val="00528B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094496" y="5321303"/>
            <a:ext cx="1694376" cy="3088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00528B"/>
                </a:solidFill>
              </a:rPr>
              <a:t>Vulnerability Scanners</a:t>
            </a:r>
            <a:endParaRPr lang="en-US" sz="1200" b="1" dirty="0">
              <a:solidFill>
                <a:srgbClr val="00528B"/>
              </a:solidFill>
            </a:endParaRP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354" y="5393643"/>
            <a:ext cx="914400" cy="914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661" y="5393643"/>
            <a:ext cx="914400" cy="914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508" y="540232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560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599301" y="1447800"/>
            <a:ext cx="5827659" cy="2463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Demonstration of PCI Compliance with the </a:t>
            </a:r>
            <a:r>
              <a:rPr lang="en-US" dirty="0" err="1" smtClean="0"/>
              <a:t>AlgoSec</a:t>
            </a:r>
            <a:r>
              <a:rPr lang="en-US" dirty="0" smtClean="0"/>
              <a:t> Suite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Continuous Compliance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325" y="1128942"/>
            <a:ext cx="10856769" cy="5168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96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Compliance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325" y="1128942"/>
            <a:ext cx="10856769" cy="51683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3269" y="2119220"/>
            <a:ext cx="3111730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Out-of-the-box PCI v3.1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Support for v3.2 when PCI-DSS 3.2 is released </a:t>
            </a:r>
          </a:p>
        </p:txBody>
      </p:sp>
    </p:spTree>
    <p:extLst>
      <p:ext uri="{BB962C8B-B14F-4D97-AF65-F5344CB8AC3E}">
        <p14:creationId xmlns:p14="http://schemas.microsoft.com/office/powerpoint/2010/main" val="79766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</a:t>
            </a:r>
            <a:r>
              <a:rPr lang="en-US" dirty="0"/>
              <a:t>you need to know about the upcoming PCI-DSS version 3.2</a:t>
            </a:r>
          </a:p>
          <a:p>
            <a:pPr lvl="0"/>
            <a:r>
              <a:rPr lang="en-US" dirty="0"/>
              <a:t>How to ensure your network is compliant now, and maintains continuous compliance </a:t>
            </a:r>
          </a:p>
          <a:p>
            <a:r>
              <a:rPr lang="en-US" dirty="0"/>
              <a:t>Identifying the latest vulnerabilities and assessing risk before the auditor does</a:t>
            </a:r>
          </a:p>
          <a:p>
            <a:r>
              <a:rPr lang="en-US" dirty="0"/>
              <a:t>How to reduce the scope of your audit, and instantly generate audit-ready reports</a:t>
            </a:r>
          </a:p>
          <a:p>
            <a:r>
              <a:rPr lang="en-US" dirty="0"/>
              <a:t>PCI and the </a:t>
            </a:r>
            <a:r>
              <a:rPr lang="en-US" dirty="0" smtClean="0"/>
              <a:t>cloud</a:t>
            </a: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 Covered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93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Compliance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325" y="1128942"/>
            <a:ext cx="10856769" cy="51683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252365" y="2178879"/>
            <a:ext cx="1726274" cy="40011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Exportable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0404764" y="1371600"/>
            <a:ext cx="900545" cy="37407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>
            <a:stCxn id="7" idx="0"/>
            <a:endCxn id="8" idx="2"/>
          </p:cNvCxnSpPr>
          <p:nvPr/>
        </p:nvCxnSpPr>
        <p:spPr>
          <a:xfrm flipH="1" flipV="1">
            <a:off x="10855037" y="1745673"/>
            <a:ext cx="260465" cy="4332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213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Continuous Compliance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325" y="1128942"/>
            <a:ext cx="10856769" cy="51683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646459" y="3816568"/>
            <a:ext cx="3332180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Automatically created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Scheduled or on demand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Covers all </a:t>
            </a:r>
            <a:r>
              <a:rPr lang="en-US" sz="2000" dirty="0" err="1" smtClean="0">
                <a:solidFill>
                  <a:srgbClr val="000000"/>
                </a:solidFill>
              </a:rPr>
              <a:t>AlgoSec</a:t>
            </a:r>
            <a:r>
              <a:rPr lang="en-US" sz="2000" dirty="0" smtClean="0">
                <a:solidFill>
                  <a:srgbClr val="000000"/>
                </a:solidFill>
              </a:rPr>
              <a:t>-managed devices</a:t>
            </a:r>
          </a:p>
        </p:txBody>
      </p:sp>
    </p:spTree>
    <p:extLst>
      <p:ext uri="{BB962C8B-B14F-4D97-AF65-F5344CB8AC3E}">
        <p14:creationId xmlns:p14="http://schemas.microsoft.com/office/powerpoint/2010/main" val="21077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1428847"/>
            <a:ext cx="9953625" cy="44481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Item-by-Item device collation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77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Password Defaults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1216262"/>
            <a:ext cx="10715625" cy="535305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96325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Outdated Software Versions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1455573"/>
            <a:ext cx="10225921" cy="368695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77044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Baseline Compliance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072247"/>
            <a:ext cx="10761749" cy="247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76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Baseline Compliance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1309567"/>
            <a:ext cx="10237134" cy="533617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7134298" y="1575054"/>
            <a:ext cx="3574227" cy="70788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Use AlgoSec Baselines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Or Customize your own</a:t>
            </a:r>
          </a:p>
        </p:txBody>
      </p:sp>
    </p:spTree>
    <p:extLst>
      <p:ext uri="{BB962C8B-B14F-4D97-AF65-F5344CB8AC3E}">
        <p14:creationId xmlns:p14="http://schemas.microsoft.com/office/powerpoint/2010/main" val="312111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Process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95324" y="2795341"/>
            <a:ext cx="10515600" cy="3350637"/>
          </a:xfrm>
        </p:spPr>
        <p:txBody>
          <a:bodyPr/>
          <a:lstStyle/>
          <a:p>
            <a:r>
              <a:rPr lang="en-US" dirty="0" err="1" smtClean="0"/>
              <a:t>AlgoSec</a:t>
            </a:r>
            <a:r>
              <a:rPr lang="en-US" dirty="0" smtClean="0"/>
              <a:t> provides an application-aware workflow system for network security change management</a:t>
            </a:r>
          </a:p>
          <a:p>
            <a:r>
              <a:rPr lang="en-US" dirty="0" smtClean="0"/>
              <a:t>AlgoSec PCI group compliance reports on how the AlgoSec system is configured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324" y="1676326"/>
            <a:ext cx="10515601" cy="65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7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772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8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2000" cy="6866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10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SSL and Early TLS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smtClean="0"/>
              <a:t>The cryptography behind </a:t>
            </a:r>
            <a:r>
              <a:rPr lang="en-US" sz="3200" dirty="0" smtClean="0">
                <a:solidFill>
                  <a:schemeClr val="bg2">
                    <a:lumMod val="75000"/>
                  </a:schemeClr>
                </a:solidFill>
                <a:hlinkClick r:id="rId2"/>
              </a:rPr>
              <a:t>https:</a:t>
            </a:r>
            <a:r>
              <a:rPr lang="en-US" sz="3200" dirty="0" smtClean="0">
                <a:hlinkClick r:id="rId2"/>
              </a:rPr>
              <a:t>//server.name.here</a:t>
            </a:r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pPr marL="0" indent="0">
              <a:buNone/>
            </a:pPr>
            <a:endParaRPr lang="en-US" sz="3200" dirty="0" smtClean="0"/>
          </a:p>
          <a:p>
            <a:r>
              <a:rPr lang="en-US" sz="3200" dirty="0" smtClean="0"/>
              <a:t>2014, 2015: run of attacks against SSL 2.0, 3.0. and TLS 1.0</a:t>
            </a:r>
          </a:p>
          <a:p>
            <a:pPr lvl="1"/>
            <a:r>
              <a:rPr lang="en-US" sz="2800" dirty="0" smtClean="0"/>
              <a:t>“Heartbleed”, “FREAK”, “POODLE”, “Logjam” …</a:t>
            </a:r>
          </a:p>
          <a:p>
            <a:pPr marL="522288" indent="-522288">
              <a:buNone/>
            </a:pPr>
            <a:endParaRPr lang="en-US" sz="3200" dirty="0" smtClean="0">
              <a:solidFill>
                <a:srgbClr val="44ADE2"/>
              </a:solidFill>
              <a:sym typeface="Wingdings" panose="05000000000000000000" pitchFamily="2" charset="2"/>
            </a:endParaRPr>
          </a:p>
          <a:p>
            <a:pPr marL="522288" indent="-522288">
              <a:buNone/>
            </a:pPr>
            <a:r>
              <a:rPr lang="en-US" sz="3200" b="1" dirty="0" smtClean="0">
                <a:solidFill>
                  <a:srgbClr val="44ADE2"/>
                </a:solidFill>
                <a:sym typeface="Wingdings" panose="05000000000000000000" pitchFamily="2" charset="2"/>
              </a:rPr>
              <a:t> </a:t>
            </a:r>
            <a:r>
              <a:rPr lang="en-US" sz="3200" b="1" dirty="0" smtClean="0">
                <a:solidFill>
                  <a:srgbClr val="44ADE2"/>
                </a:solidFill>
              </a:rPr>
              <a:t>Industry consensus: SSL (all versions), TLS 1.0 “broken beyond repair”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u="sn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6529" y="2152641"/>
            <a:ext cx="5514975" cy="4572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4258855" y="2041128"/>
            <a:ext cx="735981" cy="68022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29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2000" cy="6866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61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772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61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772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75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66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81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6633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02706" y="4085509"/>
            <a:ext cx="3989294" cy="70788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What-if risk check, before changes are implemented</a:t>
            </a:r>
          </a:p>
        </p:txBody>
      </p:sp>
    </p:spTree>
    <p:extLst>
      <p:ext uri="{BB962C8B-B14F-4D97-AF65-F5344CB8AC3E}">
        <p14:creationId xmlns:p14="http://schemas.microsoft.com/office/powerpoint/2010/main" val="6364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6633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165910" y="4104171"/>
            <a:ext cx="4797635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 smtClean="0">
                <a:solidFill>
                  <a:srgbClr val="000000"/>
                </a:solidFill>
              </a:rPr>
              <a:t>AlgoSec</a:t>
            </a:r>
            <a:r>
              <a:rPr lang="en-US" sz="2000" dirty="0" smtClean="0">
                <a:solidFill>
                  <a:srgbClr val="000000"/>
                </a:solidFill>
              </a:rPr>
              <a:t> Standard risks +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User-defined risks +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Connectivity spreadsheet violations</a:t>
            </a:r>
          </a:p>
        </p:txBody>
      </p:sp>
    </p:spTree>
    <p:extLst>
      <p:ext uri="{BB962C8B-B14F-4D97-AF65-F5344CB8AC3E}">
        <p14:creationId xmlns:p14="http://schemas.microsoft.com/office/powerpoint/2010/main" val="357261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1488929"/>
            <a:ext cx="10850699" cy="449775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custom risks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8458200" y="4582220"/>
            <a:ext cx="2891118" cy="44375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34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1535708"/>
            <a:ext cx="10196477" cy="396352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Connectivity Spreadsheet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953360" y="2700390"/>
            <a:ext cx="1690913" cy="44375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01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60" y="0"/>
            <a:ext cx="120202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92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60" y="0"/>
            <a:ext cx="12020282" cy="685800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6320118" y="766482"/>
            <a:ext cx="1008529" cy="223221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94129" y="2366683"/>
            <a:ext cx="8364071" cy="25549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86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PCI 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3600" dirty="0" smtClean="0"/>
              <a:t>PCI-DSS 3.1 (April 2015): </a:t>
            </a:r>
          </a:p>
          <a:p>
            <a:pPr marL="0" indent="0">
              <a:buNone/>
            </a:pPr>
            <a:endParaRPr lang="en-US" sz="3600" dirty="0" smtClean="0"/>
          </a:p>
          <a:p>
            <a:pPr marL="330200" lvl="1" indent="0">
              <a:buNone/>
            </a:pPr>
            <a:r>
              <a:rPr lang="en-US" sz="4400" dirty="0" smtClean="0"/>
              <a:t>“</a:t>
            </a:r>
            <a:r>
              <a:rPr lang="en-US" sz="4400" dirty="0"/>
              <a:t>SSL and early TLS are not considered strong </a:t>
            </a:r>
            <a:r>
              <a:rPr lang="en-US" sz="4400" dirty="0" err="1" smtClean="0"/>
              <a:t>cryptography”..“cannot</a:t>
            </a:r>
            <a:r>
              <a:rPr lang="en-US" sz="4400" dirty="0" smtClean="0"/>
              <a:t> </a:t>
            </a:r>
            <a:r>
              <a:rPr lang="en-US" sz="4400" dirty="0"/>
              <a:t>be used as a security control after </a:t>
            </a:r>
            <a:r>
              <a:rPr lang="en-US" sz="4400" u="sng" dirty="0"/>
              <a:t>June 30, </a:t>
            </a:r>
            <a:r>
              <a:rPr lang="en-US" sz="4400" u="sng" dirty="0" smtClean="0"/>
              <a:t>2016”</a:t>
            </a:r>
            <a:endParaRPr lang="en-US" sz="4400" u="sng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676" y="1258349"/>
            <a:ext cx="4316506" cy="137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4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2000" cy="68663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86600" y="2848380"/>
            <a:ext cx="4675094" cy="40011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Color Codes indicate vulnerability score</a:t>
            </a:r>
          </a:p>
        </p:txBody>
      </p:sp>
    </p:spTree>
    <p:extLst>
      <p:ext uri="{BB962C8B-B14F-4D97-AF65-F5344CB8AC3E}">
        <p14:creationId xmlns:p14="http://schemas.microsoft.com/office/powerpoint/2010/main" val="371275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Vulnerabilities at Application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1399592"/>
            <a:ext cx="10573244" cy="4355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80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Compliance Dashboard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1154857"/>
            <a:ext cx="8120903" cy="5674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98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PCI Compliance for Cloud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Credit-card-processing systems in cloud: same requirements apply … but different technologies are in use</a:t>
            </a:r>
          </a:p>
          <a:p>
            <a:r>
              <a:rPr lang="en-US" sz="3600" dirty="0" smtClean="0"/>
              <a:t>AlgoSec provides same capabilities for cloud</a:t>
            </a:r>
            <a:r>
              <a:rPr lang="en-US" sz="3600" dirty="0"/>
              <a:t>, hybrid, private and </a:t>
            </a:r>
            <a:r>
              <a:rPr lang="en-US" sz="3600" dirty="0" smtClean="0"/>
              <a:t>legacy environments</a:t>
            </a:r>
          </a:p>
          <a:p>
            <a:pPr marL="0" indent="0">
              <a:buNone/>
            </a:pPr>
            <a:r>
              <a:rPr lang="en-US" sz="3200" dirty="0" smtClean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139" y="4728941"/>
            <a:ext cx="1998411" cy="8112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815" y="4979003"/>
            <a:ext cx="2540360" cy="418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054" y="4519352"/>
            <a:ext cx="4060621" cy="123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37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PCI 3.2 brings extended timeframe for TLS 1.1/1.2 deployment</a:t>
            </a:r>
          </a:p>
          <a:p>
            <a:pPr marL="457200" lvl="1" indent="0">
              <a:buNone/>
            </a:pPr>
            <a:r>
              <a:rPr lang="en-US" dirty="0" smtClean="0"/>
              <a:t>… and some minor updates to the standard itself</a:t>
            </a:r>
          </a:p>
          <a:p>
            <a:r>
              <a:rPr lang="en-US" sz="3200" dirty="0" smtClean="0"/>
              <a:t>Continuous compliance to </a:t>
            </a:r>
            <a:r>
              <a:rPr lang="en-US" sz="3200" dirty="0"/>
              <a:t>instantly generate audit-ready </a:t>
            </a:r>
            <a:r>
              <a:rPr lang="en-US" sz="3200" dirty="0" smtClean="0"/>
              <a:t>reports</a:t>
            </a:r>
            <a:endParaRPr lang="en-US" sz="3200" dirty="0"/>
          </a:p>
          <a:p>
            <a:r>
              <a:rPr lang="en-US" sz="3200" dirty="0" smtClean="0"/>
              <a:t>Connectivity and vulnerability reporting per business application </a:t>
            </a:r>
          </a:p>
          <a:p>
            <a:r>
              <a:rPr lang="en-US" sz="3200" dirty="0" smtClean="0"/>
              <a:t>“What-if” risk assessment as part of the change workflow</a:t>
            </a:r>
            <a:endParaRPr lang="en-US" sz="3200" dirty="0"/>
          </a:p>
          <a:p>
            <a:r>
              <a:rPr lang="en-US" sz="3200" dirty="0" smtClean="0"/>
              <a:t>PCI </a:t>
            </a:r>
            <a:r>
              <a:rPr lang="en-US" sz="3200" dirty="0"/>
              <a:t>and the cloud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47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resources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507" y="1872292"/>
            <a:ext cx="1692658" cy="2615926"/>
          </a:xfrm>
          <a:prstGeom prst="rect">
            <a:avLst/>
          </a:prstGeom>
          <a:noFill/>
          <a:ln>
            <a:noFill/>
          </a:ln>
          <a:effectLst>
            <a:reflection blurRad="6350" stA="50000" endA="275" endPos="40000" dist="101600" dir="5400000" sy="-100000" algn="bl" rotWithShape="0"/>
          </a:effectLst>
          <a:scene3d>
            <a:camera prst="perspective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7294" y="1872292"/>
            <a:ext cx="2014833" cy="2615926"/>
          </a:xfrm>
          <a:prstGeom prst="rect">
            <a:avLst/>
          </a:prstGeom>
          <a:noFill/>
          <a:ln>
            <a:solidFill>
              <a:schemeClr val="bg2"/>
            </a:solidFill>
          </a:ln>
          <a:effectLst>
            <a:reflection blurRad="6350" stA="50000" endPos="40000" dist="101600" dir="5400000" sy="-100000" algn="bl" rotWithShape="0"/>
          </a:effectLst>
          <a:scene3d>
            <a:camera prst="perspectiveLeft"/>
            <a:lightRig rig="threePt" dir="t"/>
          </a:scene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7554" y="2339940"/>
            <a:ext cx="3814699" cy="2148278"/>
          </a:xfrm>
          <a:prstGeom prst="rect">
            <a:avLst/>
          </a:prstGeom>
          <a:ln>
            <a:solidFill>
              <a:schemeClr val="accent1"/>
            </a:solidFill>
          </a:ln>
          <a:effectLst>
            <a:reflection blurRad="6350" stA="50000" endPos="40000" dist="101600" dir="5400000" sy="-100000" algn="bl" rotWithShape="0"/>
          </a:effectLst>
          <a:scene3d>
            <a:camera prst="perspectiveLeft"/>
            <a:lightRig rig="threePt" dir="t"/>
          </a:scene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5301" y="1863018"/>
            <a:ext cx="2006993" cy="2558247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  <a:effectLst>
            <a:reflection blurRad="6350" stA="50000" endPos="40000" dist="101600" dir="5400000" sy="-100000" algn="bl" rotWithShape="0"/>
          </a:effectLst>
          <a:scene3d>
            <a:camera prst="perspectiveLef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407108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73161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Switch to TLS 1.1 / 1.2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All modern browsers have supported TLS 1.2 for several years:</a:t>
            </a:r>
          </a:p>
          <a:p>
            <a:pPr lvl="1"/>
            <a:r>
              <a:rPr lang="en-US" dirty="0"/>
              <a:t>Chrome - </a:t>
            </a:r>
            <a:r>
              <a:rPr lang="en-US" dirty="0" smtClean="0"/>
              <a:t>v30</a:t>
            </a:r>
          </a:p>
          <a:p>
            <a:pPr lvl="1"/>
            <a:r>
              <a:rPr lang="en-US" dirty="0" smtClean="0"/>
              <a:t>Firefox </a:t>
            </a:r>
            <a:r>
              <a:rPr lang="en-US" dirty="0"/>
              <a:t>- </a:t>
            </a:r>
            <a:r>
              <a:rPr lang="en-US" dirty="0" smtClean="0"/>
              <a:t>v27</a:t>
            </a:r>
            <a:endParaRPr lang="en-US" dirty="0"/>
          </a:p>
          <a:p>
            <a:pPr lvl="1"/>
            <a:r>
              <a:rPr lang="en-US" dirty="0" smtClean="0"/>
              <a:t>Internet </a:t>
            </a:r>
            <a:r>
              <a:rPr lang="en-US" dirty="0"/>
              <a:t>Explorer - </a:t>
            </a:r>
            <a:r>
              <a:rPr lang="en-US" dirty="0" smtClean="0"/>
              <a:t>v11</a:t>
            </a:r>
          </a:p>
          <a:p>
            <a:pPr lvl="1"/>
            <a:r>
              <a:rPr lang="en-US" dirty="0" smtClean="0"/>
              <a:t>Opera </a:t>
            </a:r>
            <a:r>
              <a:rPr lang="en-US" dirty="0"/>
              <a:t>- </a:t>
            </a:r>
            <a:r>
              <a:rPr lang="en-US" dirty="0" smtClean="0"/>
              <a:t>v17</a:t>
            </a:r>
          </a:p>
          <a:p>
            <a:pPr lvl="1"/>
            <a:r>
              <a:rPr lang="en-US" dirty="0" smtClean="0"/>
              <a:t>Safari </a:t>
            </a:r>
            <a:r>
              <a:rPr lang="en-US" dirty="0"/>
              <a:t>- v5 on </a:t>
            </a:r>
            <a:r>
              <a:rPr lang="en-US" dirty="0" smtClean="0"/>
              <a:t>iOS, v7 </a:t>
            </a:r>
            <a:r>
              <a:rPr lang="en-US" dirty="0"/>
              <a:t>on OS </a:t>
            </a:r>
            <a:r>
              <a:rPr lang="en-US" dirty="0" smtClean="0"/>
              <a:t>X</a:t>
            </a:r>
          </a:p>
          <a:p>
            <a:r>
              <a:rPr lang="en-US" sz="3200" dirty="0" smtClean="0"/>
              <a:t>All modern libraries and web-server platforms support TLS 1.2 </a:t>
            </a:r>
            <a:r>
              <a:rPr lang="en-US" sz="3200" dirty="0"/>
              <a:t>for several </a:t>
            </a:r>
            <a:r>
              <a:rPr lang="en-US" sz="3200" dirty="0" smtClean="0"/>
              <a:t>years</a:t>
            </a:r>
          </a:p>
          <a:p>
            <a:pPr marL="0" indent="0">
              <a:buNone/>
            </a:pPr>
            <a:r>
              <a:rPr lang="en-US" sz="3200" dirty="0" smtClean="0"/>
              <a:t>		</a:t>
            </a:r>
            <a:r>
              <a:rPr lang="en-US" sz="4000" b="1" dirty="0" smtClean="0">
                <a:solidFill>
                  <a:srgbClr val="44ADE2"/>
                </a:solidFill>
              </a:rPr>
              <a:t>……So switching to TLS 1.2 is easy, right?</a:t>
            </a:r>
          </a:p>
        </p:txBody>
      </p:sp>
    </p:spTree>
    <p:extLst>
      <p:ext uri="{BB962C8B-B14F-4D97-AF65-F5344CB8AC3E}">
        <p14:creationId xmlns:p14="http://schemas.microsoft.com/office/powerpoint/2010/main" val="276534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5649384" y="863434"/>
            <a:ext cx="5354982" cy="5164585"/>
            <a:chOff x="5760896" y="1095434"/>
            <a:chExt cx="5354982" cy="5164585"/>
          </a:xfrm>
        </p:grpSpPr>
        <p:pic>
          <p:nvPicPr>
            <p:cNvPr id="4" name="Content Placeholder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60896" y="1559432"/>
              <a:ext cx="5354982" cy="4700587"/>
            </a:xfrm>
            <a:prstGeom prst="rect">
              <a:avLst/>
            </a:prstGeom>
          </p:spPr>
        </p:pic>
        <p:sp>
          <p:nvSpPr>
            <p:cNvPr id="5" name="Rounded Rectangle 4"/>
            <p:cNvSpPr/>
            <p:nvPr/>
          </p:nvSpPr>
          <p:spPr>
            <a:xfrm>
              <a:off x="10335719" y="4894953"/>
              <a:ext cx="524107" cy="446049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6748117" y="2664711"/>
              <a:ext cx="1045125" cy="263910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493620" y="1095434"/>
              <a:ext cx="15611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Firefox </a:t>
              </a:r>
              <a:r>
                <a:rPr lang="en-US" sz="2400" dirty="0" smtClean="0"/>
                <a:t>45</a:t>
              </a:r>
              <a:endParaRPr lang="en-US" sz="2400" b="1" dirty="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143729" y="1095434"/>
            <a:ext cx="3543300" cy="4797873"/>
            <a:chOff x="1493492" y="1686448"/>
            <a:chExt cx="3543300" cy="479787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93492" y="2150446"/>
              <a:ext cx="3543300" cy="4333875"/>
            </a:xfrm>
            <a:prstGeom prst="rect">
              <a:avLst/>
            </a:prstGeom>
          </p:spPr>
        </p:pic>
        <p:sp>
          <p:nvSpPr>
            <p:cNvPr id="8" name="Rounded Rectangle 7"/>
            <p:cNvSpPr/>
            <p:nvPr/>
          </p:nvSpPr>
          <p:spPr>
            <a:xfrm>
              <a:off x="2309897" y="4493941"/>
              <a:ext cx="1217964" cy="270708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217596" y="3769112"/>
              <a:ext cx="577668" cy="267629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901694" y="1686448"/>
              <a:ext cx="27268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Internet Explorer 11</a:t>
              </a:r>
              <a:endParaRPr lang="en-US" sz="2400" b="1" dirty="0" smtClean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7161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 the middleware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TLS is not only used by browsers and web servers:</a:t>
            </a:r>
          </a:p>
          <a:p>
            <a:pPr lvl="1"/>
            <a:r>
              <a:rPr lang="en-US" sz="2800" dirty="0" smtClean="0"/>
              <a:t>Machine-to-machine web-service API communication</a:t>
            </a:r>
          </a:p>
          <a:p>
            <a:pPr lvl="2"/>
            <a:r>
              <a:rPr lang="en-US" sz="2800" dirty="0" smtClean="0"/>
              <a:t>SOAP / REST / etc.</a:t>
            </a:r>
          </a:p>
          <a:p>
            <a:pPr lvl="1"/>
            <a:r>
              <a:rPr lang="en-US" sz="2800" dirty="0" smtClean="0"/>
              <a:t>Web-page “scraping” utilities</a:t>
            </a:r>
          </a:p>
          <a:p>
            <a:pPr lvl="1"/>
            <a:r>
              <a:rPr lang="en-US" sz="2800" dirty="0" smtClean="0"/>
              <a:t>Automatic testing platforms</a:t>
            </a:r>
          </a:p>
          <a:p>
            <a:pPr lvl="1"/>
            <a:r>
              <a:rPr lang="en-US" sz="2800" dirty="0" smtClean="0"/>
              <a:t>E-Mail servers and E-mail clients</a:t>
            </a:r>
          </a:p>
          <a:p>
            <a:pPr lvl="1"/>
            <a:r>
              <a:rPr lang="en-US" sz="2800" dirty="0" smtClean="0"/>
              <a:t>Embedded web-servers inside devices</a:t>
            </a:r>
          </a:p>
          <a:p>
            <a:r>
              <a:rPr lang="en-US" sz="2600" dirty="0" smtClean="0"/>
              <a:t>May need to be upgraded to a TLS-1.2-compatible version</a:t>
            </a:r>
          </a:p>
          <a:p>
            <a:pPr marL="0" indent="0">
              <a:buNone/>
            </a:pPr>
            <a:r>
              <a:rPr lang="en-US" sz="3200" b="1" dirty="0" smtClean="0">
                <a:solidFill>
                  <a:srgbClr val="44ADE2"/>
                </a:solidFill>
                <a:sym typeface="Wingdings" panose="05000000000000000000" pitchFamily="2" charset="2"/>
              </a:rPr>
              <a:t> </a:t>
            </a:r>
            <a:r>
              <a:rPr lang="en-US" sz="3200" b="1" dirty="0" smtClean="0">
                <a:solidFill>
                  <a:srgbClr val="44ADE2"/>
                </a:solidFill>
              </a:rPr>
              <a:t>Bottom line: Switch to TLS 1.2 requires testing – and time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910" y="2498958"/>
            <a:ext cx="4439504" cy="862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41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Coming up in PCI 3.2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5" y="1631573"/>
            <a:ext cx="10515600" cy="4701018"/>
          </a:xfrm>
        </p:spPr>
        <p:txBody>
          <a:bodyPr/>
          <a:lstStyle/>
          <a:p>
            <a:endParaRPr lang="en-US" dirty="0" smtClean="0"/>
          </a:p>
          <a:p>
            <a:r>
              <a:rPr lang="en-US" sz="3200" dirty="0" smtClean="0"/>
              <a:t>PCI-DSS 3.2 scheduled </a:t>
            </a:r>
            <a:r>
              <a:rPr lang="en-US" sz="3200" dirty="0"/>
              <a:t>for publication at the end of </a:t>
            </a:r>
            <a:r>
              <a:rPr lang="en-US" sz="3200" dirty="0" smtClean="0"/>
              <a:t>April</a:t>
            </a:r>
          </a:p>
          <a:p>
            <a:pPr lvl="1"/>
            <a:r>
              <a:rPr lang="en-US" sz="3200" dirty="0" smtClean="0"/>
              <a:t>draft already available to members</a:t>
            </a:r>
          </a:p>
          <a:p>
            <a:r>
              <a:rPr lang="en-US" sz="3200" dirty="0" smtClean="0"/>
              <a:t>PCI-DSS 3.1 will be retired Oct 2016</a:t>
            </a:r>
          </a:p>
          <a:p>
            <a:r>
              <a:rPr lang="en-US" sz="3200" dirty="0" smtClean="0"/>
              <a:t>Extending the migration [to TLS 1.1/1.2] date to </a:t>
            </a:r>
            <a:r>
              <a:rPr lang="en-US" sz="3200" u="sng" dirty="0" smtClean="0"/>
              <a:t>30 June 2018</a:t>
            </a:r>
          </a:p>
          <a:p>
            <a:endParaRPr lang="en-US" b="1" dirty="0" smtClean="0"/>
          </a:p>
          <a:p>
            <a:pPr marL="0" indent="0">
              <a:buNone/>
            </a:pPr>
            <a:r>
              <a:rPr lang="en-US" dirty="0" smtClean="0"/>
              <a:t>			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877" y="612010"/>
            <a:ext cx="4040181" cy="129143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940766" y="5374432"/>
            <a:ext cx="7184571" cy="578498"/>
          </a:xfrm>
          <a:prstGeom prst="rect">
            <a:avLst/>
          </a:prstGeom>
          <a:solidFill>
            <a:srgbClr val="44ADE2"/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Don’t Wait!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18001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else is in PCI 3.2?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5" y="1635120"/>
            <a:ext cx="10515600" cy="47010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From PCI blog:</a:t>
            </a:r>
          </a:p>
          <a:p>
            <a:r>
              <a:rPr lang="en-US" sz="3200" dirty="0" smtClean="0"/>
              <a:t>“PCI </a:t>
            </a:r>
            <a:r>
              <a:rPr lang="en-US" sz="3200" dirty="0"/>
              <a:t>DSS </a:t>
            </a:r>
            <a:r>
              <a:rPr lang="en-US" sz="3200" dirty="0" smtClean="0"/>
              <a:t>is </a:t>
            </a:r>
            <a:r>
              <a:rPr lang="en-US" sz="3200" dirty="0"/>
              <a:t>a mature standard </a:t>
            </a:r>
            <a:r>
              <a:rPr lang="en-US" sz="3200" dirty="0" smtClean="0"/>
              <a:t>now” “doesn’t require as significant updates as we have seen in the past” (PCI Blog)</a:t>
            </a:r>
          </a:p>
          <a:p>
            <a:pPr marL="0" indent="0">
              <a:buNone/>
            </a:pPr>
            <a:r>
              <a:rPr lang="en-US" sz="3200" dirty="0" smtClean="0"/>
              <a:t>From PCI-DSS 3.2 draft:</a:t>
            </a:r>
          </a:p>
          <a:p>
            <a:r>
              <a:rPr lang="en-US" sz="3200" dirty="0" smtClean="0"/>
              <a:t>New appendix A.1 for hosting providers </a:t>
            </a:r>
          </a:p>
          <a:p>
            <a:pPr lvl="1"/>
            <a:r>
              <a:rPr lang="en-US" sz="3200" dirty="0" smtClean="0"/>
              <a:t>Deadline for TLS 1.1/1.2 offering: </a:t>
            </a:r>
            <a:r>
              <a:rPr lang="en-US" sz="3200" u="sng" dirty="0" smtClean="0"/>
              <a:t>30 June 2016 </a:t>
            </a:r>
          </a:p>
          <a:p>
            <a:r>
              <a:rPr lang="en-US" sz="3200" dirty="0" smtClean="0"/>
              <a:t>New appendix A.2 focusing on SSL/TLS</a:t>
            </a:r>
          </a:p>
          <a:p>
            <a:r>
              <a:rPr lang="en-US" sz="3200" dirty="0" smtClean="0"/>
              <a:t>Other minor changes</a:t>
            </a:r>
            <a:endParaRPr lang="en-US" sz="3200" dirty="0"/>
          </a:p>
          <a:p>
            <a:endParaRPr lang="en-US" dirty="0" smtClean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0614" y="596895"/>
            <a:ext cx="3248025" cy="103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23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lgoSec Standard Template">
  <a:themeElements>
    <a:clrScheme name="Algosec new">
      <a:dk1>
        <a:srgbClr val="58595B"/>
      </a:dk1>
      <a:lt1>
        <a:srgbClr val="FFFFFF"/>
      </a:lt1>
      <a:dk2>
        <a:srgbClr val="58595B"/>
      </a:dk2>
      <a:lt2>
        <a:srgbClr val="44ADE2"/>
      </a:lt2>
      <a:accent1>
        <a:srgbClr val="44ADE2"/>
      </a:accent1>
      <a:accent2>
        <a:srgbClr val="A6CD39"/>
      </a:accent2>
      <a:accent3>
        <a:srgbClr val="58595B"/>
      </a:accent3>
      <a:accent4>
        <a:srgbClr val="62BA46"/>
      </a:accent4>
      <a:accent5>
        <a:srgbClr val="BBBDBF"/>
      </a:accent5>
      <a:accent6>
        <a:srgbClr val="E6E7E8"/>
      </a:accent6>
      <a:hlink>
        <a:srgbClr val="A6CD39"/>
      </a:hlink>
      <a:folHlink>
        <a:srgbClr val="954F72"/>
      </a:folHlink>
    </a:clrScheme>
    <a:fontScheme name="Algosec">
      <a:majorFont>
        <a:latin typeface="Calibri Light"/>
        <a:ea typeface=""/>
        <a:cs typeface=""/>
      </a:majorFont>
      <a:minorFont>
        <a:latin typeface="Calibri Light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28575"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1400" b="1" dirty="0" err="1" smtClean="0">
            <a:solidFill>
              <a:srgbClr val="000000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87D2F7DF-89C9-4144-BD34-4455E1D3F88D}" vid="{72C8349A-EE69-40F9-99E6-BF6F4A9C7CC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AlgoSec Standard Template</Template>
  <TotalTime>3252</TotalTime>
  <Words>816</Words>
  <Application>Microsoft Office PowerPoint</Application>
  <PresentationFormat>Widescreen</PresentationFormat>
  <Paragraphs>174</Paragraphs>
  <Slides>46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1" baseType="lpstr">
      <vt:lpstr>Arial</vt:lpstr>
      <vt:lpstr>Calibri</vt:lpstr>
      <vt:lpstr>Calibri Light</vt:lpstr>
      <vt:lpstr>Wingdings</vt:lpstr>
      <vt:lpstr>AlgoSec Standard Template</vt:lpstr>
      <vt:lpstr>Reaching PCI Nirvana: Ensure a Successful Audit and Maintain Continuous Compliance </vt:lpstr>
      <vt:lpstr>Topics Covered</vt:lpstr>
      <vt:lpstr>SSL and Early TLS</vt:lpstr>
      <vt:lpstr>PCI response</vt:lpstr>
      <vt:lpstr>Switch to TLS 1.1 / 1.2 ?</vt:lpstr>
      <vt:lpstr>examples</vt:lpstr>
      <vt:lpstr>check the middleware</vt:lpstr>
      <vt:lpstr>Coming up in PCI 3.2</vt:lpstr>
      <vt:lpstr>What else is in PCI 3.2?</vt:lpstr>
      <vt:lpstr>Common PCI-DSS Compliance Challenges</vt:lpstr>
      <vt:lpstr>Manual Audits Slow Down Business  and are Error-Prone</vt:lpstr>
      <vt:lpstr>Compliance Must be Continuous</vt:lpstr>
      <vt:lpstr>PCI-DSS Compliance With AlgoSec</vt:lpstr>
      <vt:lpstr>PowerPoint Presentation</vt:lpstr>
      <vt:lpstr>KEY CAPABILITIES</vt:lpstr>
      <vt:lpstr>THE ALGOSEC SECURITY POLICY MANAGEMENT SUITE</vt:lpstr>
      <vt:lpstr>Demonstration of PCI Compliance with the AlgoSec Suite </vt:lpstr>
      <vt:lpstr>Continuous Compliance</vt:lpstr>
      <vt:lpstr>Continuous Compliance</vt:lpstr>
      <vt:lpstr>Continuous Compliance</vt:lpstr>
      <vt:lpstr>Continuous Compliance</vt:lpstr>
      <vt:lpstr>Item-by-Item device collation</vt:lpstr>
      <vt:lpstr>Password Defaults</vt:lpstr>
      <vt:lpstr>Outdated Software Versions</vt:lpstr>
      <vt:lpstr>Baseline Compliance</vt:lpstr>
      <vt:lpstr>Baseline Compliance</vt:lpstr>
      <vt:lpstr>Change Process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Creating custom risks</vt:lpstr>
      <vt:lpstr>Connectivity Spreadsheet</vt:lpstr>
      <vt:lpstr>PowerPoint Presentation</vt:lpstr>
      <vt:lpstr>PowerPoint Presentation</vt:lpstr>
      <vt:lpstr>PowerPoint Presentation</vt:lpstr>
      <vt:lpstr>Vulnerabilities at Application Level</vt:lpstr>
      <vt:lpstr>Compliance Dashboard</vt:lpstr>
      <vt:lpstr>PCI Compliance for Cloud</vt:lpstr>
      <vt:lpstr>summary</vt:lpstr>
      <vt:lpstr>More resources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algosec</dc:creator>
  <cp:lastModifiedBy>Avishai Wool</cp:lastModifiedBy>
  <cp:revision>377</cp:revision>
  <dcterms:created xsi:type="dcterms:W3CDTF">2016-03-08T02:20:34Z</dcterms:created>
  <dcterms:modified xsi:type="dcterms:W3CDTF">2016-04-19T09:31:49Z</dcterms:modified>
</cp:coreProperties>
</file>